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  <p:sldMasterId id="2147483673" r:id="rId3"/>
    <p:sldMasterId id="2147483690" r:id="rId4"/>
    <p:sldMasterId id="2147483702" r:id="rId5"/>
    <p:sldMasterId id="2147483714" r:id="rId6"/>
    <p:sldMasterId id="2147483726" r:id="rId7"/>
    <p:sldMasterId id="2147483743" r:id="rId8"/>
    <p:sldMasterId id="2147483755" r:id="rId9"/>
    <p:sldMasterId id="2147483767" r:id="rId10"/>
    <p:sldMasterId id="2147483779" r:id="rId11"/>
  </p:sldMasterIdLst>
  <p:handoutMasterIdLst>
    <p:handoutMasterId r:id="rId100"/>
  </p:handoutMasterIdLst>
  <p:sldIdLst>
    <p:sldId id="256" r:id="rId12"/>
    <p:sldId id="33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33" r:id="rId53"/>
    <p:sldId id="352" r:id="rId54"/>
    <p:sldId id="353" r:id="rId55"/>
    <p:sldId id="301" r:id="rId56"/>
    <p:sldId id="302" r:id="rId57"/>
    <p:sldId id="305" r:id="rId58"/>
    <p:sldId id="303" r:id="rId59"/>
    <p:sldId id="306" r:id="rId60"/>
    <p:sldId id="304" r:id="rId61"/>
    <p:sldId id="307" r:id="rId62"/>
    <p:sldId id="330" r:id="rId63"/>
    <p:sldId id="331" r:id="rId64"/>
    <p:sldId id="334" r:id="rId65"/>
    <p:sldId id="261" r:id="rId66"/>
    <p:sldId id="262" r:id="rId67"/>
    <p:sldId id="335" r:id="rId68"/>
    <p:sldId id="336" r:id="rId69"/>
    <p:sldId id="329" r:id="rId70"/>
    <p:sldId id="354" r:id="rId71"/>
    <p:sldId id="355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6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365" r:id="rId94"/>
    <p:sldId id="366" r:id="rId95"/>
    <p:sldId id="367" r:id="rId96"/>
    <p:sldId id="282" r:id="rId97"/>
    <p:sldId id="260" r:id="rId98"/>
    <p:sldId id="337" r:id="rId99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FB955-B278-4052-A3F4-29DF98286C04}" type="datetimeFigureOut">
              <a:rPr lang="zh-TW" altLang="en-US" smtClean="0"/>
              <a:t>2020/3/26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F15CE-4E52-45E2-91D0-B4F58FB305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424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937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6165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560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571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323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138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758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463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067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00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4954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3837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6393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657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8745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4524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71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377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515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03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994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6242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BCC9-0F23-43A4-8507-B354E3E218AF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EE5B-61C4-4012-B2A6-EDF1AEDB9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1330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5ABE-6BC8-432E-93FB-CE9199D308D3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B4-BF96-4A90-9450-BD1E972E2C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25381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784B-E804-402A-BF24-57A431D4DCF1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8E35-5D81-4586-8B57-C1CEA51CD2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241936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EFB1-93D7-49DA-93BF-CF77CEBF0B4A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84F-A86A-4371-8A4F-150E64D6E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87875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41A3E-B8DA-4709-B3F7-D290E81C76AB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658A-3B01-4481-8F48-E1ECAF6401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34412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41D0-B727-4F1A-B3AE-FF024FEFFF3C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9AD4-08F3-4B0B-BE24-9870BED033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61212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E5C-103A-41C2-8B46-B2AEFAC70DAE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5C4C-F963-4D0C-91A9-CAF3BB142D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83984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DB2-2178-4D78-9D33-B8586253A512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4E05-2B77-4A5D-A8F0-6F7E43099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7909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4F3B-EAA7-423C-A39F-82527CF960CA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FD6E-DA26-4FF4-B7AD-09ECBE3F4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8509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562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C4D8-A70E-4CA2-A05C-782D854B3B74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D2C-EC61-4DCB-BC99-ECAB08A9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11609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CED-F4A8-408A-BAD9-40ABE3011494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DBEE-2AED-40B3-884E-A141E635A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8484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603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17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15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89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47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37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38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260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75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88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03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94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14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18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12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2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01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25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59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5416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86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3842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83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18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50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3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73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0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17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48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75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84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00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3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20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8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190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991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189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634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896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63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866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16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79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142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C141-C5FE-44F7-A052-7776851838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EE9C8-B6C0-4F2C-BDA9-2997225F73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2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9B088-AFD7-4D09-B79F-58E8371606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E009D-A664-4F67-9241-BDF9393D7C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2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A6488-ED06-431A-B480-7DEE51980B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28927-9E9F-495D-AEB3-D5D39198D5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6B87E-CCD4-4F74-BDA2-3707DF8D7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AB156-5B01-4330-9852-B5D7F2444B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2C351-87B4-4C7D-A434-47805FD1EF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817AD-9537-4494-99BA-2F098075EC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6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EA1C5-083D-4F75-B630-6FCB74E636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A65F5-8C0D-425E-AAC8-B4923CD656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EEF75-154C-459F-BDB2-37472E78DB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D6E57-134D-44FF-A603-03FC50890A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A7F57-CA8A-42BA-B334-C6BC760B7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C265-0162-4EA0-B5F9-E37894B5BE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1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F5A1B-B502-4ED4-A9CC-5020E9CBA2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735F5-D6B0-44B6-8FA5-E11E69CCBF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8E4F-E022-44BF-B217-9F81C80BED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1231E-BE6F-48D1-BA9E-A169E77DD1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E7723-8355-4355-9590-5E48519316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07A1E-2FAD-496C-AEBE-89A505D547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05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729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131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715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444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446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901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82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478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887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79113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463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01853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57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758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201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5322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46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2033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770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845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455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790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61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666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256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747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09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64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E2EB38A-1D03-4930-B76F-34A4E5ADAF81}" type="datetimeFigureOut">
              <a:rPr lang="en-US" altLang="zh-TW"/>
              <a:pPr>
                <a:defRPr/>
              </a:pPr>
              <a:t>3/26/2020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A378D55-8B96-4B2B-B73F-7543E0D90A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40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9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0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3/26/2020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38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D10C5B-735E-43D7-9722-B8C811040A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AAED4B-863B-4E5E-8984-6458DB74B6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1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2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78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88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8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1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3.gif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5.gif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7.gif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microsoft.com/office/2007/relationships/hdphoto" Target="../media/hdphoto8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gif"/><Relationship Id="rId4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0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8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8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8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8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8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8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8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8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8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8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8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8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8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8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8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hahaha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1" y="1564096"/>
            <a:ext cx="3729803" cy="37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65" y="0"/>
            <a:ext cx="5486400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65" y="0"/>
            <a:ext cx="54864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65" y="-1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0" y="2250199"/>
            <a:ext cx="6661327" cy="405600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612687" y="2910401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fifty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2784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dirty="0">
                <a:solidFill>
                  <a:prstClr val="black"/>
                </a:solidFill>
                <a:latin typeface="Arial Black" panose="020B0A04020102020204" pitchFamily="34" charset="0"/>
              </a:rPr>
              <a:t>How to say…?</a:t>
            </a:r>
            <a:endParaRPr lang="zh-TW" altLang="en-US" sz="8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13" y="1616400"/>
            <a:ext cx="5241599" cy="52415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97973" y="5533697"/>
            <a:ext cx="7394027" cy="1324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thirty-five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59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2784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dirty="0">
                <a:solidFill>
                  <a:prstClr val="black"/>
                </a:solidFill>
                <a:latin typeface="Arial Black" panose="020B0A04020102020204" pitchFamily="34" charset="0"/>
              </a:rPr>
              <a:t>How to say…?</a:t>
            </a:r>
            <a:endParaRPr lang="zh-TW" altLang="en-US" sz="8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982" y="1752876"/>
            <a:ext cx="7166684" cy="51122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97973" y="5533697"/>
            <a:ext cx="7394027" cy="1324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forty-seven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9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2784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dirty="0">
                <a:solidFill>
                  <a:prstClr val="black"/>
                </a:solidFill>
                <a:latin typeface="Arial Black" panose="020B0A04020102020204" pitchFamily="34" charset="0"/>
              </a:rPr>
              <a:t>How to say…?</a:t>
            </a:r>
            <a:endParaRPr lang="zh-TW" altLang="en-US" sz="8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98" y="1616401"/>
            <a:ext cx="6959354" cy="52195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97973" y="5533697"/>
            <a:ext cx="7394027" cy="1324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sixty-eight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0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2784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dirty="0">
                <a:solidFill>
                  <a:prstClr val="black"/>
                </a:solidFill>
                <a:latin typeface="Arial Black" panose="020B0A04020102020204" pitchFamily="34" charset="0"/>
              </a:rPr>
              <a:t>How to say…?</a:t>
            </a:r>
            <a:endParaRPr lang="zh-TW" altLang="en-US" sz="8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334" y="1541016"/>
            <a:ext cx="5316984" cy="53169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97973" y="5533697"/>
            <a:ext cx="7394027" cy="1324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eighty-seven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0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dirty="0">
                <a:solidFill>
                  <a:prstClr val="black"/>
                </a:solidFill>
                <a:latin typeface="Arial Black" panose="020B0A04020102020204" pitchFamily="34" charset="0"/>
              </a:rPr>
              <a:t>How to </a:t>
            </a:r>
            <a:r>
              <a:rPr lang="en-US" altLang="zh-TW" sz="8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say…?</a:t>
            </a:r>
            <a:endParaRPr lang="zh-TW" altLang="en-US" sz="8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069" y="1424356"/>
            <a:ext cx="4679041" cy="607158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989380" y="5533697"/>
            <a:ext cx="4361793" cy="1324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twelve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6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dirty="0">
                <a:solidFill>
                  <a:prstClr val="black"/>
                </a:solidFill>
                <a:latin typeface="Arial Black" panose="020B0A04020102020204" pitchFamily="34" charset="0"/>
              </a:rPr>
              <a:t>How to </a:t>
            </a:r>
            <a:r>
              <a:rPr lang="en-US" altLang="zh-TW" sz="8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say…?</a:t>
            </a:r>
            <a:endParaRPr lang="zh-TW" altLang="en-US" sz="8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484" y="1775049"/>
            <a:ext cx="7654326" cy="508295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240925" y="5533697"/>
            <a:ext cx="7951076" cy="1324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twenty-three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1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dirty="0">
                <a:solidFill>
                  <a:prstClr val="black"/>
                </a:solidFill>
                <a:latin typeface="Arial Black" panose="020B0A04020102020204" pitchFamily="34" charset="0"/>
              </a:rPr>
              <a:t>How to </a:t>
            </a:r>
            <a:r>
              <a:rPr lang="en-US" altLang="zh-TW" sz="8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say…?</a:t>
            </a:r>
            <a:endParaRPr lang="zh-TW" altLang="en-US" sz="8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799" y="1452891"/>
            <a:ext cx="8114053" cy="54051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2248" y="2601311"/>
            <a:ext cx="6453352" cy="1324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forty-four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7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dirty="0">
                <a:solidFill>
                  <a:prstClr val="black"/>
                </a:solidFill>
                <a:latin typeface="Arial Black" panose="020B0A04020102020204" pitchFamily="34" charset="0"/>
              </a:rPr>
              <a:t>How to </a:t>
            </a:r>
            <a:r>
              <a:rPr lang="en-US" altLang="zh-TW" sz="8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say…?</a:t>
            </a:r>
            <a:endParaRPr lang="zh-TW" altLang="en-US" sz="8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45" y="1486110"/>
            <a:ext cx="8597793" cy="53718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97973" y="5533697"/>
            <a:ext cx="7394027" cy="1324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fifty-one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6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dirty="0">
                <a:solidFill>
                  <a:prstClr val="black"/>
                </a:solidFill>
                <a:latin typeface="Arial Black" panose="020B0A04020102020204" pitchFamily="34" charset="0"/>
              </a:rPr>
              <a:t>How to </a:t>
            </a:r>
            <a:r>
              <a:rPr lang="en-US" altLang="zh-TW" sz="8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say…?</a:t>
            </a:r>
            <a:endParaRPr lang="zh-TW" altLang="en-US" sz="8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891" y="1710717"/>
            <a:ext cx="7215818" cy="514728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97973" y="5533697"/>
            <a:ext cx="7394027" cy="1324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eighty-eight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3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「snorlax gif」的圖片搜尋結果">
            <a:extLst>
              <a:ext uri="{FF2B5EF4-FFF2-40B4-BE49-F238E27FC236}">
                <a16:creationId xmlns:a16="http://schemas.microsoft.com/office/drawing/2014/main" xmlns="" id="{B75A164A-0FC8-4185-8350-49BDA5329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738" y="-79565"/>
            <a:ext cx="6490738" cy="69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想法泡泡: 雲朵 6">
            <a:extLst>
              <a:ext uri="{FF2B5EF4-FFF2-40B4-BE49-F238E27FC236}">
                <a16:creationId xmlns:a16="http://schemas.microsoft.com/office/drawing/2014/main" xmlns="" id="{8610B138-C917-4BF1-B008-23866FCDEF81}"/>
              </a:ext>
            </a:extLst>
          </p:cNvPr>
          <p:cNvSpPr/>
          <p:nvPr/>
        </p:nvSpPr>
        <p:spPr>
          <a:xfrm>
            <a:off x="5836536" y="67571"/>
            <a:ext cx="6891912" cy="3594525"/>
          </a:xfrm>
          <a:prstGeom prst="cloudCallout">
            <a:avLst>
              <a:gd name="adj1" fmla="val -71384"/>
              <a:gd name="adj2" fmla="val 50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Did you </a:t>
            </a:r>
            <a:r>
              <a:rPr lang="en-US" altLang="zh-TW" sz="4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finish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your </a:t>
            </a:r>
            <a:r>
              <a:rPr lang="en-US" altLang="zh-TW" sz="4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homework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of course gif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98" y="3809232"/>
            <a:ext cx="5966701" cy="304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7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000" dirty="0">
                <a:solidFill>
                  <a:prstClr val="black"/>
                </a:solidFill>
                <a:latin typeface="Arial Black" panose="020B0A04020102020204" pitchFamily="34" charset="0"/>
              </a:rPr>
              <a:t>How to </a:t>
            </a:r>
            <a:r>
              <a:rPr lang="en-US" altLang="zh-TW" sz="8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say…?</a:t>
            </a:r>
            <a:endParaRPr lang="zh-TW" altLang="en-US" sz="8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944" y="1616401"/>
            <a:ext cx="7240343" cy="5148019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4740676" y="2939840"/>
            <a:ext cx="2831977" cy="199747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97973" y="5533697"/>
            <a:ext cx="7394027" cy="13243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ninety-six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8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1.gstatic.com/images?q=tbn:ANd9GcRO7Eu7qZ6PbV8GybNH4e1y1aekCSNXcjhODPJqT0gflie0BjSo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11" y="188640"/>
            <a:ext cx="865209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89240" y="188640"/>
            <a:ext cx="8727240" cy="6480720"/>
          </a:xfrm>
          <a:prstGeom prst="rect">
            <a:avLst/>
          </a:prstGeom>
          <a:noFill/>
          <a:ln w="127000" cmpd="tri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59496" y="1385989"/>
            <a:ext cx="5040312" cy="5106988"/>
          </a:xfrm>
          <a:prstGeom prst="rect">
            <a:avLst/>
          </a:prstGeom>
          <a:noFill/>
          <a:effectLst>
            <a:outerShdw blurRad="292100" sx="106000" sy="106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3" y="836713"/>
            <a:ext cx="5315273" cy="2265249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125809"/>
      </p:ext>
    </p:extLst>
  </p:cSld>
  <p:clrMapOvr>
    <a:masterClrMapping/>
  </p:clrMapOvr>
  <p:transition spd="slow">
    <p:wheel spokes="1"/>
    <p:sndAc>
      <p:stSnd>
        <p:snd r:embed="rId2" name="Clock_toll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ncrypted-tbn1.gstatic.com/images?q=tbn:ANd9GcRO7Eu7qZ6PbV8GybNH4e1y1aekCSNXcjhODPJqT0gflie0BjS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11" y="188640"/>
            <a:ext cx="865209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Llamada ovalada"/>
          <p:cNvSpPr/>
          <p:nvPr/>
        </p:nvSpPr>
        <p:spPr>
          <a:xfrm>
            <a:off x="5231904" y="764704"/>
            <a:ext cx="4824536" cy="2304256"/>
          </a:xfrm>
          <a:prstGeom prst="wedgeEllipseCallout">
            <a:avLst>
              <a:gd name="adj1" fmla="val -51475"/>
              <a:gd name="adj2" fmla="val 5133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95300" dist="38100" dir="27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 err="1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What</a:t>
            </a:r>
            <a:r>
              <a:rPr lang="es-ES_tradnl" sz="3200" b="1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 has </a:t>
            </a:r>
            <a:r>
              <a:rPr lang="es-ES_tradnl" sz="3200" b="1" dirty="0" err="1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two</a:t>
            </a:r>
            <a:r>
              <a:rPr lang="es-ES_tradnl" sz="3200" b="1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sz="3200" b="1" dirty="0" err="1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hands</a:t>
            </a:r>
            <a:r>
              <a:rPr lang="es-ES_tradnl" sz="3200" b="1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 and a </a:t>
            </a:r>
            <a:r>
              <a:rPr lang="es-ES_tradnl" sz="3200" b="1" dirty="0" err="1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face</a:t>
            </a:r>
            <a:r>
              <a:rPr lang="es-ES_tradnl" sz="3200" b="1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sz="3200" b="1" dirty="0" err="1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but</a:t>
            </a:r>
            <a:r>
              <a:rPr lang="es-ES_tradnl" sz="3200" b="1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 no </a:t>
            </a:r>
            <a:r>
              <a:rPr lang="es-ES_tradnl" sz="3200" b="1" dirty="0" err="1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arms</a:t>
            </a:r>
            <a:r>
              <a:rPr lang="es-ES_tradnl" sz="3200" b="1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 and </a:t>
            </a:r>
            <a:r>
              <a:rPr lang="es-ES_tradnl" sz="3200" b="1" dirty="0" err="1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legs</a:t>
            </a:r>
            <a:r>
              <a:rPr lang="es-ES_tradnl" sz="3200" b="1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?  </a:t>
            </a:r>
            <a:endParaRPr lang="es-ES" sz="3200" b="1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689240" y="188640"/>
            <a:ext cx="8727240" cy="6480720"/>
          </a:xfrm>
          <a:prstGeom prst="rect">
            <a:avLst/>
          </a:prstGeom>
          <a:noFill/>
          <a:ln w="127000" cmpd="tri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47528" y="1412776"/>
            <a:ext cx="5040312" cy="5106988"/>
          </a:xfrm>
          <a:prstGeom prst="rect">
            <a:avLst/>
          </a:prstGeom>
          <a:noFill/>
          <a:effectLst>
            <a:outerShdw blurRad="292100" sx="106000" sy="106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ncrypted-tbn1.gstatic.com/images?q=tbn:ANd9GcRO7Eu7qZ6PbV8GybNH4e1y1aekCSNXcjhODPJqT0gflie0BjS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11" y="188640"/>
            <a:ext cx="865209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47528" y="1412776"/>
            <a:ext cx="5040312" cy="5106988"/>
          </a:xfrm>
          <a:prstGeom prst="rect">
            <a:avLst/>
          </a:prstGeom>
          <a:noFill/>
          <a:effectLst>
            <a:outerShdw blurRad="292100" sx="106000" sy="106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Llamada ovalada"/>
          <p:cNvSpPr/>
          <p:nvPr/>
        </p:nvSpPr>
        <p:spPr>
          <a:xfrm>
            <a:off x="5519936" y="938242"/>
            <a:ext cx="3846006" cy="1656184"/>
          </a:xfrm>
          <a:prstGeom prst="wedgeEllipseCallout">
            <a:avLst>
              <a:gd name="adj1" fmla="val -51181"/>
              <a:gd name="adj2" fmla="val 65163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95300" dist="38100" dir="2700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4400" b="1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A CLOCK!</a:t>
            </a:r>
            <a:endParaRPr lang="es-ES" sz="4400" b="1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689240" y="188640"/>
            <a:ext cx="8727240" cy="6480720"/>
          </a:xfrm>
          <a:prstGeom prst="rect">
            <a:avLst/>
          </a:prstGeom>
          <a:noFill/>
          <a:ln w="127000" cmpd="tri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uandtus.com/25-79-thickbox/telon-de-fondo-papel-pintado-vintage-crudo.jp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2629" r="2164" b="4416"/>
          <a:stretch/>
        </p:blipFill>
        <p:spPr bwMode="auto">
          <a:xfrm>
            <a:off x="152400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 rot="10800000">
            <a:off x="4480484" y="1666156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768776">
            <a:off x="5067698" y="2040298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775521" y="5785745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six o’clock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4871865" y="5785745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seven</a:t>
            </a:r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s-ES_tradnl" sz="3200" b="1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o’clock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752184" y="5785745"/>
            <a:ext cx="2736304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twelve o’clock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7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122" b="2206"/>
          <a:stretch/>
        </p:blipFill>
        <p:spPr bwMode="auto">
          <a:xfrm>
            <a:off x="1774165" y="309942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60815" y="526650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000282" y="5324082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828276" y="526650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65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 rot="17958122">
            <a:off x="4480484" y="1582652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5067698" y="2060849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8040217" y="5800413"/>
            <a:ext cx="241707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nine oh four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1876498" y="5800413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nine twenty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893180" y="5800413"/>
            <a:ext cx="2786996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four forty-five 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9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9"/>
          <a:srcRect l="11122" b="2206"/>
          <a:stretch/>
        </p:blipFill>
        <p:spPr bwMode="auto">
          <a:xfrm>
            <a:off x="1774165" y="309942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60815" y="526650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121085" y="520893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950274" y="520893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77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 rot="14095202">
            <a:off x="4480484" y="1666156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2798933">
            <a:off x="5067698" y="2040298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775521" y="5785745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one oh two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4871865" y="5785745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one ten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752184" y="5785745"/>
            <a:ext cx="2608018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two oh five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7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9"/>
          <a:srcRect l="11122" b="2206"/>
          <a:stretch/>
        </p:blipFill>
        <p:spPr bwMode="auto">
          <a:xfrm>
            <a:off x="1774165" y="309942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60815" y="526650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082917" y="524142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763219" y="520893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03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 rot="19807453">
            <a:off x="4480484" y="1666156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5067698" y="2040298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752663" y="5792427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five fifteen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4871865" y="5785745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altLang="zh-TW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three </a:t>
            </a:r>
          </a:p>
          <a:p>
            <a:pPr algn="ctr" defTabSz="914400"/>
            <a:r>
              <a:rPr lang="es-ES_tradnl" altLang="zh-TW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twenty-five</a:t>
            </a:r>
            <a:endParaRPr lang="es-ES" altLang="zh-TW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752184" y="5785745"/>
            <a:ext cx="2608018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" sz="3200" b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three oh five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7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9"/>
          <a:srcRect l="11122" b="2206"/>
          <a:stretch/>
        </p:blipFill>
        <p:spPr bwMode="auto">
          <a:xfrm>
            <a:off x="1774165" y="309942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60815" y="526650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028305" y="520569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730696" y="519877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400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 rot="5400000">
            <a:off x="4480484" y="1601823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5067698" y="2040298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775521" y="5785745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" sz="3200" b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three </a:t>
            </a:r>
          </a:p>
          <a:p>
            <a:pPr algn="ctr" defTabSz="914400"/>
            <a:r>
              <a:rPr lang="es-ES" sz="3200" b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forty-five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7680177" y="5785403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altLang="zh-TW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two</a:t>
            </a:r>
          </a:p>
          <a:p>
            <a:pPr algn="ctr" defTabSz="914400"/>
            <a:r>
              <a:rPr lang="es-ES_tradnl" altLang="zh-TW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forty-five</a:t>
            </a:r>
            <a:endParaRPr lang="es-ES" altLang="zh-TW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871864" y="5800413"/>
            <a:ext cx="2608018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nine fifteen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9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9"/>
          <a:srcRect l="11122" b="2206"/>
          <a:stretch/>
        </p:blipFill>
        <p:spPr bwMode="auto">
          <a:xfrm>
            <a:off x="1774165" y="309942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60815" y="526650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973950" y="5167323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700292" y="514128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497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>
            <a:off x="4480484" y="1666156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3535632">
            <a:off x="5067698" y="2040298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8040217" y="5800413"/>
            <a:ext cx="241707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" sz="3200" b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six forty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1876498" y="5800413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altLang="zh-TW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seven thirty</a:t>
            </a:r>
            <a:endParaRPr lang="es-ES" altLang="zh-TW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893180" y="5800413"/>
            <a:ext cx="2786996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eight oh six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9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9"/>
          <a:srcRect l="11122" b="2206"/>
          <a:stretch/>
        </p:blipFill>
        <p:spPr bwMode="auto">
          <a:xfrm>
            <a:off x="1774165" y="309942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60815" y="526650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132743" y="524398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945893" y="519746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06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2412698"/>
            <a:ext cx="5292545" cy="417934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628290" y="2775053"/>
            <a:ext cx="65637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twenty</a:t>
            </a:r>
            <a:endParaRPr lang="zh-TW" altLang="en-US" sz="15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9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 rot="7401399">
            <a:off x="4480484" y="1601823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054389">
            <a:off x="5067698" y="2040298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775521" y="5785745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four o’clock 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7680177" y="5785403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altLang="zh-TW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three fifty</a:t>
            </a:r>
            <a:endParaRPr lang="es-ES" altLang="zh-TW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871864" y="5800413"/>
            <a:ext cx="2608018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" sz="3200" b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ten twenty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9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9"/>
          <a:srcRect l="11122" b="2206"/>
          <a:stretch/>
        </p:blipFill>
        <p:spPr bwMode="auto">
          <a:xfrm>
            <a:off x="1774165" y="309942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60815" y="526650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00282" y="5198607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780316" y="520893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04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 rot="12486856">
            <a:off x="4528495" y="1570417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5067698" y="2040298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775521" y="5785745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" sz="3200" b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one twenty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7680177" y="5785403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altLang="zh-TW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twelve oh five</a:t>
            </a:r>
            <a:endParaRPr lang="es-ES" altLang="zh-TW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871864" y="5800413"/>
            <a:ext cx="2608018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one twelve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9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9"/>
          <a:srcRect l="11122" b="2206"/>
          <a:stretch/>
        </p:blipFill>
        <p:spPr bwMode="auto">
          <a:xfrm>
            <a:off x="1803184" y="2891420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60815" y="526650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35789" y="5279157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780316" y="5192603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122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 rot="3587610">
            <a:off x="4480484" y="1568196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561215">
            <a:off x="5067698" y="2040298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8040217" y="5800413"/>
            <a:ext cx="241707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" sz="3200" b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eight </a:t>
            </a:r>
          </a:p>
          <a:p>
            <a:pPr algn="ctr" defTabSz="914400"/>
            <a:r>
              <a:rPr lang="es-ES" sz="3200" b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forty-five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1876498" y="5800413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eight forty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4893180" y="5800413"/>
            <a:ext cx="2786996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nine forty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9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9"/>
          <a:srcRect l="11122" b="2206"/>
          <a:stretch/>
        </p:blipFill>
        <p:spPr bwMode="auto">
          <a:xfrm>
            <a:off x="1774165" y="309942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50174" y="517821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00282" y="5159727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4779" y="513963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1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 rot="16200000">
            <a:off x="4480484" y="1601823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44754">
            <a:off x="5067698" y="2040298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8040217" y="5800413"/>
            <a:ext cx="241707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three thirty-five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1909473" y="5845171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seven fifteen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4893180" y="5800413"/>
            <a:ext cx="2786996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" sz="3200" b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seven oh three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9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9"/>
          <a:srcRect l="11122" b="2206"/>
          <a:stretch/>
        </p:blipFill>
        <p:spPr bwMode="auto">
          <a:xfrm>
            <a:off x="1702861" y="2858140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60815" y="526650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86090" y="520105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930116" y="5193317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89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 rot="1892074">
            <a:off x="4464856" y="1614419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8911066">
            <a:off x="5067698" y="2040298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775521" y="5785745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" sz="3200" b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ten forty-five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4871865" y="5785745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ten thirty-five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7752184" y="5785745"/>
            <a:ext cx="2608018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seven eleven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7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9"/>
          <a:srcRect l="11122" b="2206"/>
          <a:stretch/>
        </p:blipFill>
        <p:spPr bwMode="auto">
          <a:xfrm>
            <a:off x="1774165" y="309942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96398" y="518754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012679" y="514817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861008" y="5104941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173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4009372" y="980728"/>
            <a:ext cx="4554412" cy="4554412"/>
            <a:chOff x="1682065" y="847042"/>
            <a:chExt cx="5715000" cy="5715000"/>
          </a:xfrm>
        </p:grpSpPr>
        <p:grpSp>
          <p:nvGrpSpPr>
            <p:cNvPr id="4" name="3 Grupo"/>
            <p:cNvGrpSpPr/>
            <p:nvPr/>
          </p:nvGrpSpPr>
          <p:grpSpPr>
            <a:xfrm>
              <a:off x="1682065" y="847042"/>
              <a:ext cx="5715000" cy="5715000"/>
              <a:chOff x="872444" y="603254"/>
              <a:chExt cx="5715000" cy="5715000"/>
            </a:xfrm>
            <a:effectLst>
              <a:outerShdw dist="50800" dir="5400000" algn="ctr" rotWithShape="0">
                <a:schemeClr val="tx1"/>
              </a:outerShdw>
            </a:effectLst>
          </p:grpSpPr>
          <p:pic>
            <p:nvPicPr>
              <p:cNvPr id="6" name="Picture 132" descr="http://labolsadelreloj.com/wp-content/uploads/2011/01/Esfera-pared-Restaurar-reloj-de-pared_Danafi_0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44" y="603254"/>
                <a:ext cx="5715000" cy="5715000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6 Elipse"/>
              <p:cNvSpPr/>
              <p:nvPr/>
            </p:nvSpPr>
            <p:spPr>
              <a:xfrm>
                <a:off x="2350647" y="2044760"/>
                <a:ext cx="2828925" cy="28302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Oval 61"/>
            <p:cNvSpPr/>
            <p:nvPr/>
          </p:nvSpPr>
          <p:spPr>
            <a:xfrm>
              <a:off x="1799771" y="964749"/>
              <a:ext cx="5479587" cy="5479587"/>
            </a:xfrm>
            <a:prstGeom prst="ellipse">
              <a:avLst/>
            </a:prstGeom>
            <a:noFill/>
            <a:ln w="457200">
              <a:solidFill>
                <a:srgbClr val="CC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85750" h="2921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140" descr="hour hand red.png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6381"/>
          <a:stretch/>
        </p:blipFill>
        <p:spPr bwMode="auto">
          <a:xfrm rot="8947573">
            <a:off x="4520392" y="1616524"/>
            <a:ext cx="3668238" cy="3434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0" descr="hour hand red.png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67698" y="2040298"/>
            <a:ext cx="2493809" cy="24938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8"/>
          <p:cNvSpPr/>
          <p:nvPr/>
        </p:nvSpPr>
        <p:spPr>
          <a:xfrm>
            <a:off x="5938873" y="2901633"/>
            <a:ext cx="751459" cy="751459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488950" h="42545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4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8040217" y="5800413"/>
            <a:ext cx="241707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six fifty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5114794" y="5816617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altLang="zh-TW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five fifty-five</a:t>
            </a:r>
            <a:endParaRPr lang="es-ES" altLang="zh-TW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2028320" y="5847433"/>
            <a:ext cx="2786996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" sz="3200" b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eleven oh six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1196753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pic>
        <p:nvPicPr>
          <p:cNvPr id="19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9"/>
          <a:srcRect l="11122" b="2206"/>
          <a:stretch/>
        </p:blipFill>
        <p:spPr bwMode="auto">
          <a:xfrm>
            <a:off x="1774165" y="309942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9056194" y="4869160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60815" y="526650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68215" y="5191183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03449" y="5176146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08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8" grpId="0" animBg="1"/>
      <p:bldP spid="18" grpId="1" animBg="1"/>
      <p:bldP spid="18" grpId="2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6"/>
          <a:srcRect l="11122" b="2206"/>
          <a:stretch/>
        </p:blipFill>
        <p:spPr bwMode="auto">
          <a:xfrm>
            <a:off x="2051914" y="4134757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980729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sp>
        <p:nvSpPr>
          <p:cNvPr id="20" name="19 Flecha derecha">
            <a:hlinkClick r:id="" action="ppaction://hlinkshowjump?jump=nextslide"/>
          </p:cNvPr>
          <p:cNvSpPr/>
          <p:nvPr/>
        </p:nvSpPr>
        <p:spPr>
          <a:xfrm>
            <a:off x="9264353" y="6021288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359697" y="1484784"/>
            <a:ext cx="5803679" cy="2016224"/>
          </a:xfrm>
          <a:prstGeom prst="roundRect">
            <a:avLst/>
          </a:prstGeom>
          <a:solidFill>
            <a:schemeClr val="tx1"/>
          </a:solidFill>
          <a:ln w="1524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71" y="1918176"/>
            <a:ext cx="3467021" cy="1152525"/>
          </a:xfrm>
          <a:prstGeom prst="rect">
            <a:avLst/>
          </a:prstGeom>
        </p:spPr>
      </p:pic>
      <p:pic>
        <p:nvPicPr>
          <p:cNvPr id="4098" name="Picture 2" descr="http://www.sospanish.com/include/images/kloktijden/2.3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143" r="94762">
                        <a14:foregroundMark x1="24762" y1="25000" x2="18095" y2="55000"/>
                        <a14:foregroundMark x1="19048" y1="60625" x2="27619" y2="80625"/>
                        <a14:foregroundMark x1="29524" y1="83125" x2="45714" y2="92500"/>
                        <a14:foregroundMark x1="46667" y1="91250" x2="65714" y2="83750"/>
                        <a14:foregroundMark x1="68095" y1="83125" x2="81429" y2="65625"/>
                        <a14:foregroundMark x1="81429" y1="60000" x2="80952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862" y="5246917"/>
            <a:ext cx="1641183" cy="12504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3429938" y="4091109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two </a:t>
            </a:r>
          </a:p>
          <a:p>
            <a:pPr algn="ctr" defTabSz="914400"/>
            <a:r>
              <a:rPr lang="es-ES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thirty-five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6477356" y="4073665"/>
            <a:ext cx="2786996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forty-five </a:t>
            </a:r>
          </a:p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two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36128" y="3325672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15090" y="325663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4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6" grpId="1" animBg="1"/>
      <p:bldP spid="18" grpId="0" animBg="1"/>
      <p:bldP spid="18" grpId="1" animBg="1"/>
      <p:bldP spid="18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 redondeado"/>
          <p:cNvSpPr/>
          <p:nvPr/>
        </p:nvSpPr>
        <p:spPr>
          <a:xfrm>
            <a:off x="3359697" y="1484784"/>
            <a:ext cx="5803679" cy="2016224"/>
          </a:xfrm>
          <a:prstGeom prst="roundRect">
            <a:avLst/>
          </a:prstGeom>
          <a:solidFill>
            <a:schemeClr val="tx1"/>
          </a:solidFill>
          <a:ln w="1524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2" y="982470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sp>
        <p:nvSpPr>
          <p:cNvPr id="8" name="7 Flecha derecha">
            <a:hlinkClick r:id="" action="ppaction://hlinkshowjump?jump=nextslide"/>
          </p:cNvPr>
          <p:cNvSpPr/>
          <p:nvPr/>
        </p:nvSpPr>
        <p:spPr>
          <a:xfrm>
            <a:off x="9268285" y="6021288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82" y="1911871"/>
            <a:ext cx="3495675" cy="1162050"/>
          </a:xfrm>
          <a:prstGeom prst="rect">
            <a:avLst/>
          </a:prstGeom>
        </p:spPr>
      </p:pic>
      <p:pic>
        <p:nvPicPr>
          <p:cNvPr id="23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7"/>
          <a:srcRect l="11122" b="2206"/>
          <a:stretch/>
        </p:blipFill>
        <p:spPr bwMode="auto">
          <a:xfrm>
            <a:off x="1674046" y="427044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3" y="5305574"/>
            <a:ext cx="1261768" cy="1261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3359697" y="4145288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two fifty-four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6456041" y="4145288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two fifty-five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36128" y="3325672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584741" y="336786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74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13" grpId="2" animBg="1"/>
      <p:bldP spid="16" grpId="0" animBg="1"/>
      <p:bldP spid="1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 redondeado"/>
          <p:cNvSpPr/>
          <p:nvPr/>
        </p:nvSpPr>
        <p:spPr>
          <a:xfrm>
            <a:off x="3359696" y="1484784"/>
            <a:ext cx="5803679" cy="2016224"/>
          </a:xfrm>
          <a:prstGeom prst="roundRect">
            <a:avLst/>
          </a:prstGeom>
          <a:solidFill>
            <a:schemeClr val="tx1"/>
          </a:solidFill>
          <a:ln w="1524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908721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sp>
        <p:nvSpPr>
          <p:cNvPr id="8" name="7 Flecha derecha">
            <a:hlinkClick r:id="" action="ppaction://hlinkshowjump?jump=nextslide"/>
          </p:cNvPr>
          <p:cNvSpPr/>
          <p:nvPr/>
        </p:nvSpPr>
        <p:spPr>
          <a:xfrm>
            <a:off x="9268285" y="6021288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81" y="1911871"/>
            <a:ext cx="3495675" cy="1162050"/>
          </a:xfrm>
          <a:prstGeom prst="rect">
            <a:avLst/>
          </a:prstGeom>
        </p:spPr>
      </p:pic>
      <p:pic>
        <p:nvPicPr>
          <p:cNvPr id="23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7"/>
          <a:srcRect l="11122" b="2206"/>
          <a:stretch/>
        </p:blipFill>
        <p:spPr bwMode="auto">
          <a:xfrm>
            <a:off x="1674046" y="427044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jpeg;base64,/9j/4AAQSkZJRgABAQAAAQABAAD/2wCEAAkGBhMSEBUUExQWFRQWGCAUFRgXFhscGBgfFx4cHBsbHCAZHCcfHh8kHxoWHy8gIycpLC0sHR8xNjAqNSYsLCkBCQoKBQUFDQUFDSkYEhgpKSkpKSkpKSkpKSkpKSkpKSkpKSkpKSkpKSkpKSkpKSkpKSkpKSkpKSkpKSkpKSkpKf/AABEIAJ8AnwMBIgACEQEDEQH/xAAcAAADAAMBAQEAAAAAAAAAAAAABgcBBAUIAgP/xABGEAACAQMDAgQDBAUHCgcAAAABAgMABBEFEiEGMQcTIkEyUWEUI0JxCBVygZEzUnOCoaKxFhckJTVDU2KysyZjdJLBwuH/xAAUAQEAAAAAAAAAAAAAAAAAAAAA/8QAFBEBAAAAAAAAAAAAAAAAAAAAAP/aAAwDAQACEQMRAD8AuNFFFAUUVjdQGa09V1eG2jMk8iRRjuzsAPyGe578Dmpj1745xW5aGxCzzdjJ3iUn+bj+UP5cfU9qT9I8PL/V7oNqNz5T7fM8uQ5uNhIGViyPKXsMkDk9m5oHDqL9IW0iytrE9w385j5cfvyMgsfbjAyD3pZXrbqPUButoWijIBDRxBFx8w8xOR7nBNO/h90vp0NxcwJahbi0dVLzESSOrAMkq5AC5IPwjj584pk6a025NpLBfHzCXkjDllYyRMSFLbRgHacY+lBI7joXXGikuLnUfKjA3sWupSu33OIQVxWnq/hCtvai7u9SHlttw0cDzZ8zlSMyKcHvnFWzS+j0i0xbCVzLGIjCzY2Fgc9gCcd/maXdVsLXV7KTTbad4/sphDM0LkqADsXDlCThDnPI/fQTu58IJLeCO5h1NI45Nmx3WWH+VwU+AsQTkVuzdE9S2jEw3bTcfhuS2cewWf3/AHU9Nq2myC006aRyUZBC7RvHFLJbbVwrMNreoY2gkZOMk4yza90yt3Jau7YFtOLgLjO4qpC85GMMQ2ee3agjf+dnW9PYC/tt6ggEyRGPPGcLInoJI+jflTt03466fc4WUtayHAxJzHk/J14x9WC0z6rZXUl9b7WC2axyfaFyp80sAERlIztHJyPng0i674dabf389pDC1vLDEsjzw4EatITtjaM8E4w3pxxkZGKCsQTq6hlYMrDKsCCCD2II4INfpmvNaw6roTyNbyrcW0b7ZQh3xA55Esed0JPz4z7MeKrfQPixbaliP+RufeJj8XGSYzxu9zjgj5e9A80V8hq+qAooooCiisNQfncXCopZiFVQWZmOAAOSST2A+dQbrXxButZuTYaYreS3pdhkGUDgsxPwRfngn37hR9+I/Wk+rXg0zT/VFu2uyniVlPJJH+6TGc9jjPPppx6K6a01Le50xGYz48u7YgxzSZHxpnnyxnjHHzznkOZpHQkehrbzmD7ZI0gS4lUMzW4fgGGMKSfVgFvi/LOB99XdOLZa1DqSXMFtG4JuBK2C+3arhFHqfcrL2HpIye4qi9NaZJb20cMsxnaMbfMK4JA+HPJ5C4GffFJ/j0P9TP8A0sf/AFUDnqmr29qhknkjiXPLOwXcQM4GeWOF7DJ4rctbhZI1kQ7kdQ6ke4YZB/eCKUvF0f6kvP2B/wBxK7nSP+z7T/08X/bWg6zdqnPh9/tjW/6aL/plqj1xtL6QtbeVpYYtkj/G29yX+rbmO48nBOSMmgUOpNUspr2GKSWGGDTpPOk3SLGfNjUGKONc5ZVBJbC4+FVJ9Qqjilq38NdNSVZltUEquJFfLFgyncGyW755yaZqD5IpTvurH/WB0+OLZM9u80czsrJ6ciM7VyxG7dkEqRj3zw2tUwv9Uh/ysg+9j4szCfWvEjSSYjPPxnK+nvyOKD9Oguim0m2u7q6Uz3L72cRguzIvIVePUztlj+a5xg0tdSeET3NtHfWUP2S6YCV7UN6QfiHlnA2P2O3AGePSRzb1FcPqXpxrwwgzyRRRyCSRI+DNt5VSwIZQGweD8+M4ICfeGHi60jiy1H0XKnZHIwwXPby5AfhkzwD+LtwfirympB4n9J2upzSrZsp1K3TzJVUemRc42M3w+YOMZOeQD9Njwd8TGuB9huyRdRgiNn4aUL3Vs8+YuOfcgHjIJIViisCs0GDUt8cevfslsLWFsTzg7iO6RdifoW5UfQN9Kpd7epFG8jnakal3PyVQSTx9Aa8/dCWL63rct7KAIoiJQGGQD2gjI9wNuSOM7DyM0DP0R0hdaRYpdR2qz3MpDXMZJEyQ4yEiGMb+zMD78YOOKrBZxs6zmILMUCFiB5iqfVsJGeAfYHGalllHr+nSXHmSx3Fssctz5sgLrlFL7QA6uhYjG3JUZJGcV3P84EkPT0eoSgSTtGMDGFZ2YquQvYcZOMdu4zkBQ64vUvScN/GIrjzDGDkqshUMeMbtvfGOPzNcLROobmHUxp926zNJbrcRyKu0hlysiEKoG3crMp7gcHOfS8UHE1bpaK5tvs0zTNH+L7whnxzh2HJGcH9wrd0rS1t4UiQuUQbV3tuIA7DJ54wAK3qKAooooCiiigKxis0UBRRWDQcbVX+ywzTW9t50rEOY4tqtKxwoLH6DGT7AHvUe8VukLiEQ6tGogn9LXSxsSI5eMSKfkThW9s475NOet6RcwahYG3up3uJZSblXkJhaFdvmsIydqhchVAOfUOSfVXP0npnWb29eTUZEjtRvhNuMlJUcFW2qrcA8EO7FgQDg0Dl4e9YpqVik4wJB6JlH4XHf9x4YfQ/SmavPPh/dvo2vSWMrfdSsIcnsSeYH/fuA/rn5V6FFBMvHzqHyNMEIOHuX2YzzsT1Ofy+Bf6wrU8P+jLOTSYrWaQC4lK3rKk22VC4+6YBWzwm0jjGecUt+MQa+160sRu2gJGcexmbLsB9E25/Zql2P6nv7oNEIJbm2ORhcOnlkIPYZUHAHcdsUG5rmmvHpUtvH51w5t3gUkhpHZ0ZQWJIHc8n2pUToue66bWxaNobiNRhZMAMyNuHI3Aqc4z8/yqnqKztoETR9InutWXUJoGtlithAsbOpZnclnPA+Fd7KDxkgHtxT5WMVmgKKKKAooooCiiigKKKKArBrNFBM4ekdZ+2STG7to1ncCTYrNKkWf5OJ5Ijt2jJXjG4liOadOodBF3D5RlliUsCxhfYzAZyhOD6Tn2rr4r5kXIx7dqCG+O/T0SxW9zbsCbfFpJh9zKAN0W47s7h6u/J3A+wqs9Fa/wDbNPt7jOTJGN/7a+l+3/MDxSf1DoGmiwvNNs/KWcxGbyozukLwgMu7OSCSAvODhjXP/R11cvYzwHJ8mXcuewWUZAH9ZHP9agXbSZX6wnlcsywGST0gk/cxYwAOTjngVWOlOo7K9eWS3QiWMBZS8Bjk9eSFJIyeUPGfYfSo90dq6Wut6tdyKziBZ3wuNxzcKnGeOxpyh8WDqdtdxWEU0dzHbtMhbaezKCFAJJbDHAx3x70FUDigGox07qqi70gWsbxPKksOoDynBdogu4yFlw7LJ5hLZLKWIJGcVZxQZooooCiiigCawWrDGvLHir1pcXd/PGzsIIpGiSLJCjYcbiM4LEgnJ+lB6o3Cs1BvAHrS4e5ezld5IzGZI9xLGMoRkAnkKQe3zAxV4FBmiiigKKKKArBobtUu6hvhZ6nabrq4iZ5f9InkWT7I6kcQKrHylYjaNy8LjcTnigbbvWLCC/SBgi3lyMjbF62ByMlwvb0Ecn2qW+A6+Tql/ApO1VIAPv5Um0E/XB/tpn17xyt7W7lt2tpmeJ/LLKyAMR78mlroCIR9W3qrwD53H5srUGt0ZI1t1PqCBDIXFwQgxlufOVeeOcAc/Oq109qNzOspksvsTAARF2STeWB5IjKnCkLkZGc9xUo1OT7H1kjbiFmdM8e06bMfluxzVa0K51B7iT7VDBFbgER7JC8rHcMFuygFc8YznFAaJ0isVw91M5nupBtMjLhY09o4lydic9skk5JJzTABWaKAoorU1PVIreJpZpFjjXuzEAD+Pv8AQc0G0TXC6o61tdPj33MgUkZVBzI+P5qjnH1OAPnUz6l8bZrmT7NpELyO3Al2Esfqie37T/w96++l/A55ZPtOrStLIx3GIOTn+kfuf2V/jQcy+671XXJDBp0TQW/wu+cHB/4knZePwpz371+2rfo9Stbq6XStchfvAVOxyO2GyWBxxkjnj4atdhp0UEYjijWONeAqKAo/cK2MUHkHp3W7jSL8PtKyRtsljP4h+JT+fz/KvVPTPUkN9bJPCcq3t7qfdTj3FIXjJ4ZfbIzdW6/6Sg9Sgfyij/7D+2pJ4bdfyaXc+rLQOdsyfL23D/mFB6uorXsL5Jo1kiYOjjcrA8EGtigKKKKDBpP1npefUEEN55KwLMJSYWk3yKhbYhDAeXwRuYM2cHAXOQ418mg413rLpdxwC1mdJBkzqF8pCd2Q/OR8IPb8QqSeFeZupb6Y/h84n+tIFH+FVC46guYpp/OtQlpFG8q3ImDZEYzgx4yDgE8H2qY/o62pkmvbhiSxCIfqXLOxz88qP40H1+kRpbxy2l7GSCMwlgR6WQ+ZGR755k/9oqgaVd3169vdRTwR2LokpjCF5WJX1ozEgABsjIx8PY1seJfTJvtMnhUZkC+ZEPcunIA/Plf31MvCDUpb2xbTlupLV4XEoaMAu8L53opPw4cg7vbcvBwaC6g1yYurrRpjCsys4YxkgMU3qNxTfjy94AJKbtwx2rnXHUVrp8JgMzSyW8O4pkyTFVwo3kD4mJUDOM57YqA3VzqEkDRyCay01SPR5bhFVyAq9gZSe/J9R3Me5oKt1n45W1sTFaAXU+cZB+5B/Mcufov8aWNN8N9U1iRZ9TmeKHuqHh8H2SP4Y/zYZ+hqjdGeFllpwDIvmz+80gBb67R2Qflz9TTiBQcbpvpC1sI9ltEqD8Td3b9pjyfyziu0KKKAooooMGoV42eGG0tf2qek8zoo7f8AmD6ds/8A7V2r85IQwIYAgjBBHBB9jQec/BzxO+xSi1uG/wBGkPoY/wC6Y5/uknn+Neh7DUI5lLROHUMVypyMrweRXmHxR6LNpeyGG3mS2JyGYZTnuFIzhflmqT+jprG+zngJ5jk3j8pBz/aKCvUUVq6jfiGJpCrsFGdsaM7n6Kqgkk8e39lB8SazCLhbcyL57oZFj/EVU4LY9hnjJ74OM4ONqbODjv7Z7Z+tR/Sb/wD8SW7y+YZJLNvM+6nwrvK+FUSRhhGo2rvIC+kknOaeb/UE1GN47C/EU8MnqMYViCmRtdG5KE55HBx3PagT/EfXL620SeO9aHzpnFvE0G4b0IBdmDdiQGUgY4NdfwN0QwaRGxzundpz27HCLjH/ACop/rGp34nXkup6tbabG28w4hdwMAyvgzPgdgoHb22t86v9hZrDEkaDCIoRR9FGB/YKD9zXnjr3T5NF1tL2JT5EzF9oOAd3E0WR2JDEj5bh8jXoiuD1t0nHqNm9u/BPqjfHKOPhb8vYj3BIoJ909omlaTEuotcSzvcEm3wTvcMchAin1uMgMXJGfYGn236Js9yyLG6jeLhY98ixLIAMP5WdqsMDjHBHbNSDwz6nOmXp03UVCqsh8pnAPkSNxlWI4Rwfi7DOeAzVX9H1G9lu5/MgWG0j+7i3HMsrA8yDB2iMjsDz257igYqKwDWHPFB9UVOJfELVAY86OyJLIscZkuVDfeH07lCFl45PHpwc9jVGU8UGaKKKAooooPzlgVgQwBB4IIyDn51xdJ6JtLW5a4t4xE7psdU4RuQc47Z49q7ppJ1rrLUEupYrXTftKRlVMn2lI/UyJIV2svsHXsTQO4rBWviAttG7Ab3AOQD74JAyP3Cv0oFDqHSrG2m/WVy8qOu2PzPNkwFZuE2qcbMkkjGMZpE6u6a0/Swmq2khUkH7PCrZikkcehwQ27YvLsvIOAOPehDX3D3kd9biG3iBdZid0MkTDGGz+PvlcH5fLMXSCTqLVFjjUw2FuAqhQAIogfYDgSPjge3HcLQM/gL0k5MmpT5LSZSEnucn7yQ/mfSD74b6VaRWvYWSRRJHGoVEUIijsAvAFbFAVg1migQfFDwyTUod8YC3ca/dsezj/hv9PkfY/QmkHpLxGlWGTSr+Z7SUDyYrkj1QnttkyRxjgPngHk8BqvZFJPiJ4XQamm7iK5UYSUD4vksgHdfr3Ht8iG09/b6TDaWkSPIZHEUManMje7yEnjAzuJ4HPGKZZLpFZULqHbOxSwDNtxnaDycZHbtkV590TrW/0KdbXUITLCmfLzgsgPBaCQ8Fccbe3t6eaZNP0/8AXWtx3onjks4FDIisVkjKnKpIhwwJfcxYZVgpGTjFA8addi+1GRwMwWJMKHja87j7xgQx/k02oPSOZH544bVpf6a6lN3LdARFYoJvISQscyso9fpKjABwM5Oa6mmavFcJvhcOoZkJGfiQ7WHIB4INBu0s9Y9Vm18qKMRmacttMrFYokjXc80hA+BPTkZGc4yO4ZN1T/qnp0/ri2vZIfPthAbaRREZWRsu6uUVWYr6sZUEg9+DmgdNGDeSpaZZy3q8xVVVYNyNoUkbQCAOWOO5Pet6k/ww0OW1s3WQFEknkmgiIIaKKQgojA/Ce7FecbsHnNN+aAapV1/Y2d1HcC0B/WaTBVEZIn35RWOM5EZQjMgwuFGWGMVTP1lF53k+YvnbPM8vcN+3ON2O+M8ZriRa2l1dXenyxMuyNTy3EscoILLjtjOO+c/lQfvJr6w2DXDN9o8lPvTAA25o+JNoHHBDEj8IH0rm6+8M8Ntfpem3ihIn8wHMbxvgMjqTglgNozkg8AZ4qdaFrP8Ak6buC5lSeJmzBbo26Un2d/wxKyYyG5JAIHfPEtLHUuo5lGBb2MZwoVcQRAeyDjzJMccdsj4QRQbfUnU931HdizslKWqncS2QCAcebLjsB+FP8SeLP0b0hDp1sIIR9Xc/FI3uzf8AwPYYFfXSXR9vp0Aht1x7u5+OQ/zmP+A7D2ruUBRRRQFFFFAUUUUHO1vp+3u4jFcRLIh9mHY/MHup+oIqN9Q+BdzbSefpU7ZXJVGfZKvvhHGA35HH1z3q61jFBANP8ZdSsH8jUrdnxwSwMU2O2QwG1+AcHHPfdTB0/wCJGkjTms7eZrRjG6IbhScNLu9RZMg4JyScVWL3TopkKSxpIh/C6hh/A/maR9Z8ENLnyRE0BJ7wuV7fJWDJ/doP2R2bRjBYXcc91HCsYkS4VvXkbm3ZOPxYz9K1/FG0u20ZUt/OkuA0Qbydxc4HrP3fOM9/ali8/RtiLEx3rqvsHhViPzIZc/wrSTwF1CPiLUVVfbBlT+xSaCgNbXv2DTfKZkkRoDdB22s0YA81W385+nfNY6v1O3ju7WZr+GD7MzNLG03qkR1242KcsQQCMg/SkFf0fLuU/f6gpH7Luf77CulYfo326k+ddzOPYRokZ/eW35/hQHUXi7pSXaXUImuLiKNoVKfdxMr84YuMkA/TjJ70uTdc63rLMllE0MR9LGEEAD5PM2OcE8Ltz7A1VNF8JNLtiCtsrsMeqUmQ5HvhjtH7gKb4oFVQqgBQMAAYAHyAHAFBIOj/AACjRhLqEnnv8XlKT5effe3xPz+Q+earlraJGgRFCKowqqAFA+QA4Ar9cVmgKKKKAoooo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s-ES">
              <a:solidFill>
                <a:prstClr val="black"/>
              </a:solidFill>
            </a:endParaRPr>
          </a:p>
        </p:txBody>
      </p:sp>
      <p:pic>
        <p:nvPicPr>
          <p:cNvPr id="3076" name="Picture 4" descr="http://chagall-col.spip.ac-rouen.fr/IMG/didapages/routine2/four_forty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95" l="0" r="100000">
                        <a14:foregroundMark x1="32663" y1="8040" x2="6533" y2="41206"/>
                        <a14:foregroundMark x1="10050" y1="56784" x2="21106" y2="80905"/>
                        <a14:foregroundMark x1="40201" y1="10050" x2="68342" y2="14070"/>
                        <a14:foregroundMark x1="74372" y1="17085" x2="90452" y2="49246"/>
                        <a14:foregroundMark x1="34171" y1="22111" x2="9045" y2="51256"/>
                        <a14:foregroundMark x1="34673" y1="38191" x2="78392" y2="38191"/>
                        <a14:foregroundMark x1="24623" y1="86432" x2="50754" y2="90955"/>
                        <a14:foregroundMark x1="51256" y1="90955" x2="76382" y2="80905"/>
                        <a14:foregroundMark x1="78894" y1="76884" x2="93467" y2="52764"/>
                        <a14:foregroundMark x1="35176" y1="62312" x2="51256" y2="76382"/>
                        <a14:foregroundMark x1="19095" y1="28141" x2="20101" y2="32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815" y="5000983"/>
            <a:ext cx="1424286" cy="14242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 redondeado"/>
          <p:cNvSpPr/>
          <p:nvPr/>
        </p:nvSpPr>
        <p:spPr>
          <a:xfrm>
            <a:off x="6289167" y="3861048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four fifty 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287689" y="3861048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four forty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87581" y="334711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75978" y="3304117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27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13" grpId="2" animBg="1"/>
      <p:bldP spid="16" grpId="0" animBg="1"/>
      <p:bldP spid="1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 redondeado"/>
          <p:cNvSpPr/>
          <p:nvPr/>
        </p:nvSpPr>
        <p:spPr>
          <a:xfrm>
            <a:off x="3359697" y="1484784"/>
            <a:ext cx="5803679" cy="2016224"/>
          </a:xfrm>
          <a:prstGeom prst="roundRect">
            <a:avLst/>
          </a:prstGeom>
          <a:solidFill>
            <a:schemeClr val="tx1"/>
          </a:solidFill>
          <a:ln w="1524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2" y="910462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sp>
        <p:nvSpPr>
          <p:cNvPr id="8" name="7 Flecha derecha">
            <a:hlinkClick r:id="" action="ppaction://hlinkshowjump?jump=nextslide"/>
          </p:cNvPr>
          <p:cNvSpPr/>
          <p:nvPr/>
        </p:nvSpPr>
        <p:spPr>
          <a:xfrm>
            <a:off x="9268285" y="6021288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82" y="1911871"/>
            <a:ext cx="3495675" cy="1162050"/>
          </a:xfrm>
          <a:prstGeom prst="rect">
            <a:avLst/>
          </a:prstGeom>
        </p:spPr>
      </p:pic>
      <p:pic>
        <p:nvPicPr>
          <p:cNvPr id="23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7"/>
          <a:srcRect l="11122" b="2206"/>
          <a:stretch/>
        </p:blipFill>
        <p:spPr bwMode="auto">
          <a:xfrm>
            <a:off x="1674046" y="427044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ncrypted-tbn3.gstatic.com/images?q=tbn:ANd9GcR85VQ1-NOZTzVARBuyJmUcb3W1lsq2858uxJBCAfdFZ36ypi4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579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490"/>
          <a:stretch/>
        </p:blipFill>
        <p:spPr bwMode="auto">
          <a:xfrm>
            <a:off x="7037397" y="4869161"/>
            <a:ext cx="1570338" cy="16192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 redondeado"/>
          <p:cNvSpPr/>
          <p:nvPr/>
        </p:nvSpPr>
        <p:spPr>
          <a:xfrm>
            <a:off x="3373017" y="3861048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ten o’clock 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6469361" y="3861048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ten fifty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36128" y="3325672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536269" y="3338492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2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13" grpId="2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sp>
        <p:nvSpPr>
          <p:cNvPr id="4" name="文字方塊 3"/>
          <p:cNvSpPr txBox="1"/>
          <p:nvPr/>
        </p:nvSpPr>
        <p:spPr>
          <a:xfrm>
            <a:off x="4840014" y="2892460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twenty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6" y="2191980"/>
            <a:ext cx="4358948" cy="435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1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 redondeado"/>
          <p:cNvSpPr/>
          <p:nvPr/>
        </p:nvSpPr>
        <p:spPr>
          <a:xfrm>
            <a:off x="3359697" y="1484784"/>
            <a:ext cx="5803679" cy="2016224"/>
          </a:xfrm>
          <a:prstGeom prst="roundRect">
            <a:avLst/>
          </a:prstGeom>
          <a:solidFill>
            <a:schemeClr val="tx1"/>
          </a:solidFill>
          <a:ln w="1524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7" name="Retângulo 7"/>
          <p:cNvSpPr/>
          <p:nvPr/>
        </p:nvSpPr>
        <p:spPr>
          <a:xfrm>
            <a:off x="3421819" y="-27384"/>
            <a:ext cx="5430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itchFamily="18" charset="0"/>
                <a:cs typeface="Calibri" pitchFamily="34" charset="0"/>
              </a:rPr>
              <a:t>What’s the time?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063553" y="908721"/>
            <a:ext cx="18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_tradnl" sz="3600" b="1" dirty="0" err="1">
                <a:solidFill>
                  <a:prstClr val="black"/>
                </a:solidFill>
              </a:rPr>
              <a:t>It’s</a:t>
            </a:r>
            <a:r>
              <a:rPr lang="es-ES_tradnl" sz="3600" b="1" dirty="0">
                <a:solidFill>
                  <a:prstClr val="black"/>
                </a:solidFill>
              </a:rPr>
              <a:t> …</a:t>
            </a:r>
            <a:endParaRPr lang="es-ES" sz="3600" b="1" dirty="0">
              <a:solidFill>
                <a:prstClr val="black"/>
              </a:solidFill>
            </a:endParaRPr>
          </a:p>
        </p:txBody>
      </p:sp>
      <p:sp>
        <p:nvSpPr>
          <p:cNvPr id="8" name="7 Flecha derecha">
            <a:hlinkClick r:id="" action="ppaction://hlinkshowjump?jump=nextslide"/>
          </p:cNvPr>
          <p:cNvSpPr/>
          <p:nvPr/>
        </p:nvSpPr>
        <p:spPr>
          <a:xfrm>
            <a:off x="9268285" y="6021288"/>
            <a:ext cx="1144263" cy="665980"/>
          </a:xfrm>
          <a:prstGeom prst="rightArrow">
            <a:avLst>
              <a:gd name="adj1" fmla="val 50000"/>
              <a:gd name="adj2" fmla="val 645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2000" b="1" dirty="0">
                <a:solidFill>
                  <a:prstClr val="white"/>
                </a:solidFill>
              </a:rPr>
              <a:t>NEXT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94" y="1911871"/>
            <a:ext cx="3235446" cy="1162050"/>
          </a:xfrm>
          <a:prstGeom prst="rect">
            <a:avLst/>
          </a:prstGeom>
        </p:spPr>
      </p:pic>
      <p:pic>
        <p:nvPicPr>
          <p:cNvPr id="23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 rotWithShape="1">
          <a:blip r:embed="rId7"/>
          <a:srcRect l="11122" b="2206"/>
          <a:stretch/>
        </p:blipFill>
        <p:spPr bwMode="auto">
          <a:xfrm>
            <a:off x="1674046" y="4270448"/>
            <a:ext cx="2306221" cy="2571172"/>
          </a:xfrm>
          <a:prstGeom prst="rect">
            <a:avLst/>
          </a:prstGeom>
          <a:noFill/>
          <a:effectLst>
            <a:outerShdw blurRad="76200" dist="4826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jpeg;base64,/9j/4AAQSkZJRgABAQAAAQABAAD/2wCEAAkGBhQRERUUExQWFBUWFBsVGBgYFxcdFRUXHCEYFh0YFxcXHSYfGCAoHBYcIDAgJDMpLC0sFyAzOTAqNScrLCkBCQoKBQUFDQUFDSkYEhgpKSkpKSkpKSkpKSkpKSkpKSkpKSkpKSkpKSkpKSkpKSkpKSkpKSkpKSkpKSkpKSkpKf/AABEIAKIAogMBIgACEQEDEQH/xAAcAAEAAgIDAQAAAAAAAAAAAAAABgcBBQIECAP/xABKEAACAQMDAQYCBQcJAw0AAAABAgMABBEFEiExBgcTIkFRFGEjMlJxgQgXQlSCkZMVM2JyobHB0tMkQ/AWJSY0U3R1kqKjsrPx/8QAFAEBAAAAAAAAAAAAAAAAAAAAAP/EABQRAQAAAAAAAAAAAAAAAAAAAAD/2gAMAwEAAhEDEQA/ALxpSlApSsbqDNYzUO7cd6NppgKOfFnxkQoRu56Fz0jB+fOOgNVMdS1rtEWWIeDak4O0lLcDoQ7/AFpT7jn7hxQW32i71dOsyVe4DuP93F52zzwdvlXpjk8VX2q/lGMx2WdnkkgKZXJJ+XhRf4Mfursdhe5zT38QSyvdSwS+FKmGjiVwA2Nv13HXzZAIzwKmfYey3WMqi2SxnzLAfCiaPldwSRGfzOMEENkjOaCvo+2XaW5LNFatGOmPhwoH9Uz8n+2vhcjtKqeLPci3TOMyzW0agnoOeKtOHs/PcaR8JdPid7cxvJnfhz0fPG70P+NaXvB7MSXumCxtnjlnhMG8F1UgBSAzAkld3UAnn3NBC1/5UxYZWMykZGDbyKQeQfmMVxl7y9fsyxubTcoGSWt3CL898JC/vNWNf6PHdwWti1xHHPbtbyyRqytIREFJXaHVlBz9f5g4NbfX7G5kmtDDIY40n3z7SAXjCkhMEHILgA+uDQVzov5RsD4FzbPF0G6NhIvzJUhWA+Q3VY/ZzttZ3w/2adJGxkpnEg98xthuM9enzrQdquzsN3fwQSWMUsUkUkk9wY3WRdoCIEmTA3Z/RYngZqA9ou5eH4l4tNuitxGizmGQnyqxO0pOo8pyowrc8g5xigvnNZrz9pXelqekSi31OJ5UGB5/53aOMxy/VmH35/rCro7M9rrbUIvEtpA4HDDo6H2dTyp/vxxmg3NKxms0ClKUClKUClKw1Bhmqoe8vvgaOQ2eneecnY8qjcUbO3w4l53vnjPQHgZPTh3vd5rq/wDJ1iWadyEldPrKW4EMe3nec4J9M4HJOO33f92CW1rMUnT+USpjMqlJPg3Iz4YHOGwcMevPFBGdB7tYbN4J9aLu9zLsVCcxRuRuBupt3JJ9OnuT6Su50y/tNeieBZJ7KWPYUGBFbx8BlAGFTawVh6kcc4qbaPYyz2kaajHE0oxvUYeNmQ5V8EYBOA2PTNRPv6hH8mb+QRKi8MwBViCQyg4b6o6g9KCcWmiwxTSzpGFlm2+Kwz59owuR0/8A013wKhXfHF/zPctlgyqCCGYfWdUIO0jcCrEEHI5qRdlf+o2v/dov/gtBs2XIqtO7K2SPUdZRFVEW5iVVUBVUYmHAXgVZjdKjHZ7sStncTzrcTSNcndKHEO1mGcMNkalcbjwOOaCP6p2Ut5NQso7NUiktJfibiVF82zgiOV1wS8pyfNk7d56HDWMFqBL3RReK0j3l6/iS+LLGZYxDMTjcJI0jUEMAFI444qfCgGolJq1pFeXCW8Re/kgaVk2OpmEQ2IC8gC4J8oIyDg+1S0iq+uB/0pj/APCT/wDbJQaTsR2dkezvJ9a3eDJI8hhmyFi2li8qqeYyWJA24yBnncKh2pdjLnTQmq6S8rW5TxMMuJokPOJU6SR4wc/vHG6vRNxapIpR0V1YYKsAVI9iDwa0naK1vGNvHZtHDF4g8ZyMssS87I4yMHdjb8v30Gl7tu9CLVI9jARXSDLx54YfbiJ6j3HVc+owTOQao3vQ7u/hJjf6Y3hSRYmlijI3RDn6aNRyE4OR06+mRU87sO8VNVg8wCXMQAlQYw3oJE/on29DxzwSE3pQUoFKUoFQjvY7djTLP6Mj4iXKRD7OMbpMf0QR+LLU1dwASTgDqfQV5ziU9otdZsFraLJC5xmBDwvPQyMfw8Q+1Bs+7jSE02JNWvo5XM74RghcW8bdbiU5z5ycA9cHPO7i3tN7NWy3LXsAKtPGN21iIpAfMJDH0LYP1vmfUmq90fvJvoJJrXUNPJ2RSTDwwqqIEDMR5vI6BfKCDzwCCSTUzi7wY10pNRmQorR7/DDBmLE7QikhdxJ+719qCVmov297HPqduLcTLCm8OxMRdiV5XB8RAB1zkHOfT1aF2vaS6Npcwi3uPBWdFEgdXjbhgG2qdyuCpGP0cgkVKaCNdq+zEt/YtatMiGQASOIWIIBDeRDN5OQOpb1/DaaHpzwW8cTurmNAm5UKAhRtXyl25wBnnn5dK2NKBSlKBSlKDDCtMeyNsbj4kxfT5/nN0m4c7sfW+rnnb0+VbqlBhRWaVhjwcDPy96CLXdlZaX8VfyBg0pBlc7nY52osaDnClsAL05HoABTfa3S5NGvLfU7JHignw4idSvhlvM9vIvoCOQPTnHKg1ZOq6vqNpe2fiNFcRXcvhNbxwlTAcKd6yZZn24LEtgcHhRgroF1i916aW3eyMVhh4nZ8b45R9WQO2MujgZRcjBYHPGQtLs5rsd7bRXERyki7h7g9Cp+YIIPzFbKqF7kteexvp9MuDjc7bR6LOmQwB9mVf3oPer5FBmlKUEC76u0JtdLkCnDzn4dfuYEv/wChWH41G+6/sPMukCW3nNrcXEgm37A4aNNwSN1P6JyWOOfN6jitL373LXepWdihXICj14kndVG77lVD+Jq0U7FxieKaG4uIxEEjMaS5hdIgFVGQ5x05xj196DHaeVotIn+Kkj8X4SVGYeVGlZGACBj6nAA6k+npUEk0x77spFFb4lkiVGZEO58oxcptXnftYHb1PtyM3Iq1nFBW+kSjUNcS9t/Nbw2IjZ8eUySFpBGD0LBZAWH6PQ84zZNYxWaBSlKBSlKBSlKBSlKBWGOB71mlBV0Goaq188x01jubwYJJJo1S1gYrktFGSzkkB3O7J2gDbjmcdpLW6lhC2cyQSFxukdN+2PnOxem7p1469K3GK4Sx5UgHaSCAR1HpkUFDd92iPZXdpqEZzIdgd8Y3Tw7Sr45xlQOP6FXfouqLc28M6fVljWQfcwBx/bVf9vOwhXRrpGuJrmRSLvfO+SGjADbAoG0GMMMc8nrWe4HWfG0zwiRut5mQD12N9IpP4s4+5RQWbSlKChc+P2vdpGVVgYtk4wFiizyTwPfPpirQ7L6HpyTSXFi0bM64cxTF08x35KhioJK9evB+dVL2MuYV17VLi6IEUQuS5YEjaZRDggAk8NjFTZO3WlW1tdSaX8N4yxiQptaFXIO1dxcKGwXJ2ggnoOuaCzd1ZqktJ73oYbi2zdSTJIrJeNLuKRyAK6ywBUBVSzum0DBCL5R1M3HfLpP64v8ADn/06CbUqFfnm0n9cX+HP/p0/PNpP64v8Of/AE6Ca0qFfnm0n9cX+HP/AKdPzzaT+uL/AA5/9OgmtY3VCj3y6T+uL/Dn/wBOqp7wu+q5luHjsZfCt1OFdB55enm3HlR7AY+fPQPReazVS9y/ehNfu9rdENKqeIkgABdQQCrAcZGQcjrzn3NsigzSlKBSlKBXEmstVf3GuXkWqW0LXFu/xG4vaYRTbxAfXSbO+VsgkAgbvNgKBlA3bdlrRbmWXdi4uI3j88rHKuASqRM2APJngehqsvyeJzFNfQMRgbP/ADBmj4+/Iqaap2z0VL7fM6fGQt4O4xSl0ILLtDBcdXbp71WfYsG31y9jU4UXCp+Hxtqv9zH99B6LpWBSg899kViTXtUiul3RSLdb1OTlFkE/Qcnyrnip52X0jRryOf4OzVwqgMHR1DltzKFMnQ5UjcORn2NRDxDa9sDu24mfHJ/RkjAH45FWvoXas3U8kYtLmJEB+lmj2I7Bgm1MnJ9Tn2FBD9C7jbM73uYNpaRikSXEhVIzs2hm4JYbTyDjznrgY2v5j9J/Vm/jT/56ngFKCB/mQ0n9Wb+PP/np+ZDSf1Zv48/+ep5Sggf5kNJ/Vm/jz/56fmQ0n9Wb+PP/AJ6nlKCBnuQ0n9Wb+PP/AJ6889u7aFNQuEthiFZNq85xgAHn1Gc/OvUfbnXhZWFxOTgrGQv9dvKv9pFeZu7vQ2v9ThQjI8TxZM9ML5zn7yMfjQXD3Ld2j2IN3OR4ssYCIOfDQ4Y7j9o4HA6D39LXFcVUAYFcqBSlKBSlKDDVXfarsu+qGLFobSVLlZXuHEW8Im4eRonLOTtTAOMYHPFWLXFqCDalo2jG/EE0EJvJz4oBRyzk7mLbgNoPkY8kdPnVZ9gYjd65fSKOPGEn4C7t5P7ozVwHthCZ5oTFKklvHJJvkiKxlU4LJKeCD7+vNVr+TpCzzX05xhti/tMXc4+VBeApWaUFDd/Vo1tqFnfRgZwPQ/zkLB1LenIYD7kNWhD2kuZ54hb2ha1dY5DcvIqjY6h8JH9YsMgfga13fJ2cN3pcu0ZeD/aF/YB3Dr9gtUT7q+093c6WLazMPxFvKEZp921bd97K4CjzEEFcfL5iguRTWPGXO3IzjOM8498V1NOR0ijSaRZJQgDOFCh2HBYJnjJ/4HSqX0q7+DlRLraANSyuqgFvFK/XimkPI3L9GSDsA3jnYxoL2pSlApSuve6hHCu6R1RcgbmICgngZJoKZ/KL7RYWCzU9czP9w8qj+8/hX0/Jz7ObY57xl5ZvCjJH6I5Yj7yQP2aq3t7rhv8AUppFy26Tw4/Xyg7Vx/x616h7GaCLKygtwMFEG75ueWP780G6FZpSgUpSgUpXXvr5IY2kkYIiKWZiQAAPmaD7bxnGea43DEKSBuIBIGcZPtk8VV+jai8naKN5WwX0xmWMlR4QaU7YuD9faF3cnzFsYGFE67Q3N14QaxEErh/MsjMA6DOVVl4Vs+p4GKCE94HbSX+RLlpraS0lkYWgSTDBi+N7IV4Zdm/De4r7dwmi+DpYlIG64laToc7R9GoOf6jMPk9Qnvo1d76/tdPjxvTaHAOVE823y5IGdqkc/wBI9MVemk6atvBFCn1Yo1jH3KAP8KDuUpSgwRXnK5B7Oa6SMrbS5wQM/QOfQc5MbDofsD3r0dUN70eww1SzKKAJ4yXhY/a9UJ9AwAGfQhT6UEX7N9jZra5Oq6lqQYLu2MGXw3ibhSzHyhWGCEQe3PFb637sYhClqJi1is4uFgKIzNyHEZmOd0WecbdxBxvxUA7rNYgumi03U490lrIzWwlJHm6NC6HglSMqG9iMcDNs6L2qW5uZ4IoZPCt/I05XbGZQcNEikAnAwcjj7srkJFSlcXOKDlUU70rPxdJu19oi4/ZIb/CtIO++yZ1VI7tyzhEKwcSEnC7MsCd2RgYzyOKnWp2C3EMkLEhZEZCR1wwIJH76Dy73Y9jrm9u0eDyLCwdpWXKKR0AB4Y/KvVUCEKASWOOSepPvxXR7P9n4bKBIIFCoo/Fj6sx9SfetlQKUpQKVg1Cdf717WzuXtpI7hpE258OIMuWVXADFh6OKCb18ri2WRSrqrqeoYAg45GQeOvP4VyhfIBII+RxkfI4JFc6CCz9gkjvxfeLbxKEEKx/DIqKpfKkMZMCbcQofHt5fSolcdmJ+z0sl4t87WeGdonI3zTH6kZUgqxZjkuoBCq3TrU6n1Cz1T4uyuI2HgH6RJQUIX9GZG+z6hv8AA1TnaG+k12+g0+x3fC24CK7Fmyq4VriQnrxwM8nPu2KDddxnZ57q7m1O48xDOEY/pSvne4+5Wx+38qvUV0dC0aO0t44IRtjjXavv7kn3JJJJ9ya79ApSlArBrNKCpO97uuac/HWQIuUwzon1pdvIdMc+IMfe2Bjkc8Ow/evLfWr2wMaakExEZeI52+1x+mBklfUjPuBbrLVUd53c98UxurHEdz9Z487VmbrvVj9STPrwCeuDkkJvbXq6dbQJeXJkdmWHxHGWllboAEGcZ4+Q6n1rfueKoPsr3oILiGPWoT49qWWK4ZW3xFgAfGj9Tx9fBPQ4zzUnu7i+v9dgMLvFYxJ4iyxsDFOnBYhlyrliVTaeQOcDPISs3C3d+IUIMViA8gGcfEOGWNMDy+RFZyOcF4+hBqVio/2a1K1eW6jtk2eFPiZgoCPMwyxDA+dsAAnqMD5VvkkBGQQR7ig51pe0faVbQRjY80sz+HDFGAWkfBbksQqKAMlm4A59K3BNVv2u0/xNbtTcmRLN7OSFWEjognJdnUvGQULRgdcBguOcYoLA015DGDMqI/OVRiyrzwNxVcnGM8DnNdqob3Uy3DWJ8cu6rPItvI7bnltgR4bls+bOWAPAKhSBggmY7qA1Vn2+gmtYZr+yvZvEW5G6LdC0LO3h2pj2CPlgFQAMWxtJ6nNWWWqKx2tlcT3kcCrHdR8SSCPbIkkikrKpYeZuAQ4B6Dk0G8n1ZILfxrllhVVDSFmG1CceXPrycDHXj3roa4brxLeW1kiMIf6dHwFeJh/OLJyQVAyAODmq77Ia3JZWl7ba0CLcO6rJKSTOWJDxxgnfLk5YFcgbjkiolf8Aae71kppumQvFaIoTaWOSg6NcSknavH1c89PMcCg3HeT3hvqUw07TAZBIQkjoOZ8Z8it/2Y5JY8Hn9HJNkd3Hd9HpVvtyHnkw0snufsJ7KMnHqck+oA4d3fdtDpURx9JcOPpJSPu8iD9Fc/iSMn0AmQFBkUpSgUpSgUpSgVjbWaUEV7ad3NpqafTLtlAwsyYEi+wJ6MvyP4Y61UNx2S1jQHaW0czQZy3hjchA5+lgPK+vmXp9oZr0RWMUFJ9kO/K1RWjntvhGdyzyQrujMjY3O0f1geMnG48CpZ2RvoI9KaGwu4rq4Ecrqd6q7zSb2UsjkFMuRw1b3tF3eWF9kz2yFz/vFyknr+mmCeucHI+VV3qn5OEZOba7dOmBKobH7abT/ZQT3UdQvLTSPE2+PepAhK7N26UlQ3kjIzjJ+r7Vpe9vXZrbSVlQqsrPEGzGjryCWGyVWHUfeKhid0+u2+4W9+Nuc+W4mQt+yVwD+NDpPapBsz4q/wBN7KQf+9zQWM/aG5jtNNkjQS+PJbpOdhOyORRukATAXHXOMD2rZa090t1aPCf9m3SC6B8MALt8j7n8ww32T69Kqf8A5PdqZ8B5mhHymgQD8LesP3J6rdMTd36nIxkyTSk/IghQBQTXtH2psLPUFu3vkBW3aB7ePMjOc+Ip2oSEI55bAORzUF1rvoMs7nS7PbPKojMzJvndRkKFjXI6kYzuHA4PFSTRvyd7SMg3E0s+MHaMRofcHbliM+xFWLofZi1s1220EcQxglV8x9PM58zH5kmgpnQu5u+1GT4jVZnQNglSwadh7eqxD5ckfZFXRoHZu3sohFbRLGg5OOrH7TseWPzNbLFZoMYrNKUClKUClKUClKUClKUClKUClKUClKUClKUClKUClKUClKUClKUClKUH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s-ES">
              <a:solidFill>
                <a:prstClr val="black"/>
              </a:solidFill>
            </a:endParaRPr>
          </a:p>
        </p:txBody>
      </p:sp>
      <p:pic>
        <p:nvPicPr>
          <p:cNvPr id="2056" name="Picture 8" descr="http://chagall-col.spip.ac-rouen.fr/IMG/didapages/routine2/six_forty_five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030">
                        <a14:foregroundMark x1="21675" y1="14778" x2="8374" y2="47783"/>
                        <a14:foregroundMark x1="13300" y1="59113" x2="27586" y2="84729"/>
                        <a14:foregroundMark x1="8374" y1="51724" x2="10345" y2="69951"/>
                        <a14:foregroundMark x1="21182" y1="39901" x2="70443" y2="43350"/>
                        <a14:foregroundMark x1="15764" y1="16256" x2="72414" y2="16256"/>
                        <a14:foregroundMark x1="40887" y1="22660" x2="79310" y2="37931"/>
                        <a14:foregroundMark x1="77340" y1="46305" x2="55665" y2="77833"/>
                        <a14:foregroundMark x1="20197" y1="30049" x2="20197" y2="32512"/>
                        <a14:foregroundMark x1="25616" y1="62069" x2="43842" y2="85714"/>
                        <a14:foregroundMark x1="53695" y1="88670" x2="78818" y2="78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09" y="4998082"/>
            <a:ext cx="1490526" cy="14905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 redondeado"/>
          <p:cNvSpPr/>
          <p:nvPr/>
        </p:nvSpPr>
        <p:spPr>
          <a:xfrm>
            <a:off x="3373017" y="3861048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six forty-four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6469361" y="3861048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32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six forty-five</a:t>
            </a:r>
            <a:endParaRPr lang="es-ES" sz="32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36128" y="3325672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691908" y="3325672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altLang="zh-TW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</a:t>
            </a:r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780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13" grpId="2" animBg="1"/>
      <p:bldP spid="16" grpId="0" animBg="1"/>
      <p:bldP spid="1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ncrypted-tbn1.gstatic.com/images?q=tbn:ANd9GcRO7Eu7qZ6PbV8GybNH4e1y1aekCSNXcjhODPJqT0gflie0BjSo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11" y="188640"/>
            <a:ext cx="865209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Llamada ovalada"/>
          <p:cNvSpPr/>
          <p:nvPr/>
        </p:nvSpPr>
        <p:spPr>
          <a:xfrm>
            <a:off x="6168008" y="908720"/>
            <a:ext cx="2952328" cy="1656184"/>
          </a:xfrm>
          <a:prstGeom prst="wedgeEllipseCallout">
            <a:avLst>
              <a:gd name="adj1" fmla="val -51181"/>
              <a:gd name="adj2" fmla="val 651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s-ES_tradnl" sz="4400" b="1" dirty="0">
                <a:solidFill>
                  <a:sysClr val="windowText" lastClr="000000"/>
                </a:solidFill>
              </a:rPr>
              <a:t>GOOD JOB!</a:t>
            </a:r>
            <a:endParaRPr lang="es-ES" sz="4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689240" y="188640"/>
            <a:ext cx="8727240" cy="6480720"/>
          </a:xfrm>
          <a:prstGeom prst="rect">
            <a:avLst/>
          </a:prstGeom>
          <a:noFill/>
          <a:ln w="127000" cmpd="tri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Picture 4" descr="http://media.giantbomb.com/uploads/0/7382/2284997-white_rabbit_khrec_large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03860" y="1268760"/>
            <a:ext cx="5040312" cy="5106988"/>
          </a:xfrm>
          <a:prstGeom prst="rect">
            <a:avLst/>
          </a:prstGeom>
          <a:noFill/>
          <a:effectLst>
            <a:outerShdw blurRad="292100" sx="106000" sy="106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「covid 19 pokemon meme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15" y="0"/>
            <a:ext cx="4376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14" y="0"/>
            <a:ext cx="4376519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17" y="-1"/>
            <a:ext cx="6901027" cy="6859827"/>
          </a:xfrm>
          <a:prstGeom prst="rect">
            <a:avLst/>
          </a:prstGeom>
        </p:spPr>
      </p:pic>
      <p:pic>
        <p:nvPicPr>
          <p:cNvPr id="1030" name="Picture 6" descr="「hahaha gif」的圖片搜尋結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933"/>
            <a:ext cx="4554603" cy="341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Hickory Dickory Dock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30"/>
          </a:xfrm>
        </p:spPr>
      </p:pic>
    </p:spTree>
    <p:extLst>
      <p:ext uri="{BB962C8B-B14F-4D97-AF65-F5344CB8AC3E}">
        <p14:creationId xmlns:p14="http://schemas.microsoft.com/office/powerpoint/2010/main" val="346365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「Q&amp;A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36" y="1"/>
            <a:ext cx="4511019" cy="22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907628"/>
            <a:ext cx="12192000" cy="4808482"/>
          </a:xfrm>
        </p:spPr>
        <p:txBody>
          <a:bodyPr>
            <a:normAutofit fontScale="70000" lnSpcReduction="20000"/>
          </a:bodyPr>
          <a:lstStyle/>
          <a:p>
            <a:r>
              <a:rPr lang="en-US" altLang="zh-TW" sz="5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1. What’s the sound of clocks?</a:t>
            </a:r>
          </a:p>
          <a:p>
            <a:r>
              <a:rPr lang="en-US" altLang="zh-TW" sz="5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tick tock</a:t>
            </a:r>
          </a:p>
          <a:p>
            <a:r>
              <a:rPr lang="en-US" altLang="zh-TW" sz="5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2. Animals show up order.</a:t>
            </a:r>
          </a:p>
          <a:p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mouse-snake-squirrel-</a:t>
            </a:r>
          </a:p>
          <a:p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cat-monkey-elephant</a:t>
            </a:r>
          </a:p>
          <a:p>
            <a:r>
              <a:rPr lang="en-US" altLang="zh-TW" sz="5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3. What happened to the clock in the end?</a:t>
            </a:r>
          </a:p>
          <a:p>
            <a:r>
              <a:rPr lang="en-US" altLang="zh-TW" sz="5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Totally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crushed./ </a:t>
            </a:r>
          </a:p>
          <a:p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 was broken by the elephant. </a:t>
            </a:r>
            <a:endParaRPr lang="zh-TW" alt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29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780" y="276054"/>
            <a:ext cx="6077295" cy="6077295"/>
          </a:xfrm>
          <a:prstGeom prst="rect">
            <a:avLst/>
          </a:prstGeom>
        </p:spPr>
      </p:pic>
      <p:cxnSp>
        <p:nvCxnSpPr>
          <p:cNvPr id="8" name="接點: 弧形 7"/>
          <p:cNvCxnSpPr>
            <a:cxnSpLocks/>
          </p:cNvCxnSpPr>
          <p:nvPr/>
        </p:nvCxnSpPr>
        <p:spPr>
          <a:xfrm rot="10800000" flipV="1">
            <a:off x="7054424" y="1031199"/>
            <a:ext cx="2027153" cy="1419228"/>
          </a:xfrm>
          <a:prstGeom prst="curvedConnector3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接點: 弧形 12"/>
          <p:cNvCxnSpPr>
            <a:cxnSpLocks/>
          </p:cNvCxnSpPr>
          <p:nvPr/>
        </p:nvCxnSpPr>
        <p:spPr>
          <a:xfrm>
            <a:off x="1146613" y="2110085"/>
            <a:ext cx="2195677" cy="631920"/>
          </a:xfrm>
          <a:prstGeom prst="curvedConnector3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接點: 弧形 15"/>
          <p:cNvCxnSpPr>
            <a:cxnSpLocks/>
          </p:cNvCxnSpPr>
          <p:nvPr/>
        </p:nvCxnSpPr>
        <p:spPr>
          <a:xfrm flipV="1">
            <a:off x="3184634" y="4761186"/>
            <a:ext cx="2948152" cy="1130498"/>
          </a:xfrm>
          <a:prstGeom prst="curvedConnector3">
            <a:avLst>
              <a:gd name="adj1" fmla="val 50000"/>
            </a:avLst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6276992" y="65734"/>
            <a:ext cx="5885394" cy="92333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時針：</a:t>
            </a:r>
            <a:r>
              <a:rPr lang="en-US" altLang="zh-TW" sz="5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short </a:t>
            </a:r>
            <a:r>
              <a:rPr lang="en-US" altLang="zh-TW" sz="5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hand</a:t>
            </a:r>
            <a:endParaRPr lang="zh-TW" altLang="en-US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186755"/>
            <a:ext cx="5573962" cy="92333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分針：</a:t>
            </a:r>
            <a:r>
              <a:rPr lang="en-US" altLang="zh-TW" sz="5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long </a:t>
            </a:r>
            <a:r>
              <a:rPr lang="en-US" altLang="zh-TW" sz="5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hand</a:t>
            </a:r>
            <a:endParaRPr lang="zh-TW" altLang="en-US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81233" y="5891684"/>
            <a:ext cx="6585457" cy="92333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秒針：</a:t>
            </a:r>
            <a:r>
              <a:rPr lang="en-US" altLang="zh-TW" sz="5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second hand</a:t>
            </a:r>
            <a:endParaRPr lang="zh-TW" altLang="en-US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30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6712" y="654146"/>
            <a:ext cx="1093195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整點：</a:t>
            </a:r>
            <a:endParaRPr lang="en-US" altLang="zh-TW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用「</a:t>
            </a:r>
            <a:r>
              <a:rPr lang="zh-TW" altLang="en-US" sz="7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數字</a:t>
            </a:r>
            <a:r>
              <a:rPr lang="en-US" altLang="zh-TW" sz="7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en-US" altLang="zh-TW" sz="7200" b="1" dirty="0">
                <a:solidFill>
                  <a:srgbClr val="0000FF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</a:rPr>
              <a:t>o’clock</a:t>
            </a:r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」來表示。</a:t>
            </a:r>
            <a:endParaRPr lang="en-US" altLang="zh-TW" sz="6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在彼此都</a:t>
            </a:r>
            <a:r>
              <a:rPr lang="zh-TW" altLang="en-US" sz="6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知道是在談「時間」時，</a:t>
            </a:r>
            <a:r>
              <a:rPr lang="en-US" altLang="zh-TW" sz="6000" b="1" dirty="0">
                <a:solidFill>
                  <a:srgbClr val="7030A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</a:rPr>
              <a:t>o’clock</a:t>
            </a:r>
            <a:r>
              <a:rPr lang="zh-TW" altLang="en-US" sz="6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可以省略</a:t>
            </a:r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6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例：</a:t>
            </a:r>
            <a:r>
              <a:rPr lang="en-US" altLang="zh-TW" sz="6000" dirty="0">
                <a:solidFill>
                  <a:prstClr val="black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</a:rPr>
              <a:t>It’s six (o’clock).</a:t>
            </a:r>
            <a:r>
              <a:rPr lang="en-US" altLang="zh-TW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六點整</a:t>
            </a:r>
            <a:r>
              <a:rPr lang="en-US" altLang="zh-TW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45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「12:00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71" y="4222387"/>
            <a:ext cx="5824277" cy="247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08:00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78" y="252248"/>
            <a:ext cx="4321832" cy="350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「03:00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3" y="91712"/>
            <a:ext cx="5624612" cy="660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3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2977" y="184336"/>
            <a:ext cx="12155892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幾點幾分：</a:t>
            </a:r>
            <a:endParaRPr lang="en-US" altLang="zh-TW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當時間不是整點，而是「</a:t>
            </a:r>
            <a:r>
              <a:rPr lang="en-US" altLang="zh-TW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en-US" altLang="zh-TW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分」</a:t>
            </a:r>
            <a:endParaRPr lang="en-US" altLang="zh-TW" sz="6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的時候，可以用兩種方式來表示：</a:t>
            </a:r>
            <a:endParaRPr lang="en-US" altLang="zh-TW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2977" y="3507566"/>
            <a:ext cx="11840066" cy="280076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 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阿拉伯數字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表示：</a:t>
            </a:r>
          </a:p>
          <a:p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例：</a:t>
            </a:r>
            <a:r>
              <a:rPr lang="en-US" altLang="zh-TW" sz="4400" dirty="0">
                <a:solidFill>
                  <a:prstClr val="black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</a:rPr>
              <a:t>It’s 5:22. </a:t>
            </a:r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五點二十二分。</a:t>
            </a:r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 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英文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表示：</a:t>
            </a:r>
            <a:r>
              <a:rPr lang="en-US" altLang="zh-TW" sz="4400" dirty="0">
                <a:solidFill>
                  <a:prstClr val="black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</a:rPr>
              <a:t>It’s </a:t>
            </a:r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點鐘數字</a:t>
            </a:r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分鐘數字</a:t>
            </a:r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  <a:p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例：</a:t>
            </a:r>
            <a:r>
              <a:rPr lang="en-US" altLang="zh-TW" sz="4400" dirty="0">
                <a:solidFill>
                  <a:prstClr val="black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</a:rPr>
              <a:t>It’s five twenty-two. </a:t>
            </a:r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五點二十二分。</a:t>
            </a:r>
            <a:r>
              <a:rPr lang="en-US" altLang="zh-TW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50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7:20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9" y="243106"/>
            <a:ext cx="5788025" cy="661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10:45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7" b="25104"/>
          <a:stretch/>
        </p:blipFill>
        <p:spPr bwMode="auto">
          <a:xfrm>
            <a:off x="6635202" y="433549"/>
            <a:ext cx="4976628" cy="26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「11:35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r="5956" b="42463"/>
          <a:stretch/>
        </p:blipFill>
        <p:spPr bwMode="auto">
          <a:xfrm>
            <a:off x="6120185" y="3550553"/>
            <a:ext cx="6006662" cy="30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2800350"/>
            <a:ext cx="6172200" cy="30861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612687" y="2422551"/>
            <a:ext cx="51553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altLang="zh-TW" sz="15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ir</a:t>
            </a:r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ty</a:t>
            </a:r>
            <a:endParaRPr lang="zh-TW" altLang="en-US" sz="15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5734" y="588616"/>
            <a:ext cx="1204626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1~9 </a:t>
            </a:r>
            <a:r>
              <a:rPr lang="zh-TW" altLang="en-US" sz="6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分鐘的寫法是在個位數字前加上英文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 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oh” </a:t>
            </a:r>
            <a:r>
              <a:rPr lang="zh-TW" altLang="en-US" sz="6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來代表零</a:t>
            </a:r>
          </a:p>
          <a:p>
            <a:endParaRPr lang="en-US" altLang="zh-TW" sz="6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</a:t>
            </a:r>
            <a:r>
              <a:rPr lang="en-US" altLang="zh-TW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8:03 </a:t>
            </a:r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的英文就是 </a:t>
            </a:r>
            <a:endParaRPr lang="en-US" altLang="zh-TW" sz="6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6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           </a:t>
            </a:r>
            <a:r>
              <a:rPr lang="en-US" altLang="zh-TW" sz="96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eight oh three</a:t>
            </a:r>
            <a:endParaRPr lang="zh-TW" altLang="en-US" sz="96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0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「3:03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45" y="240370"/>
            <a:ext cx="5328745" cy="278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「9:08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3" y="413790"/>
            <a:ext cx="5346590" cy="628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「4:09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11" y="3878318"/>
            <a:ext cx="5697993" cy="148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9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92" t="4368" r="4425" b="16322"/>
          <a:stretch/>
        </p:blipFill>
        <p:spPr>
          <a:xfrm>
            <a:off x="-1" y="0"/>
            <a:ext cx="12192001" cy="684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26" t="5056" r="4771" b="15862"/>
          <a:stretch/>
        </p:blipFill>
        <p:spPr>
          <a:xfrm>
            <a:off x="-1" y="0"/>
            <a:ext cx="12192001" cy="691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9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「am pm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" b="1494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2891" y="2071636"/>
            <a:ext cx="10058400" cy="402336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</a:t>
            </a:r>
            <a:r>
              <a:rPr lang="en-US" altLang="zh-TW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的原文是</a:t>
            </a:r>
            <a:r>
              <a:rPr lang="en-US" altLang="zh-TW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Ante Meridiem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，意指</a:t>
            </a:r>
            <a:r>
              <a:rPr lang="zh-TW" altLang="en-US" sz="4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中午</a:t>
            </a:r>
            <a:r>
              <a:rPr lang="en-US" altLang="zh-TW" sz="4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12:00</a:t>
            </a:r>
            <a:r>
              <a:rPr lang="zh-TW" altLang="en-US" sz="4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之前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PM</a:t>
            </a:r>
            <a:r>
              <a:rPr lang="en-US" altLang="zh-TW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的原文是</a:t>
            </a:r>
            <a:r>
              <a:rPr lang="en-US" altLang="zh-TW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Post Meridiem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，意指</a:t>
            </a:r>
            <a:r>
              <a:rPr lang="zh-TW" altLang="en-US" sz="4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中午</a:t>
            </a:r>
            <a:r>
              <a:rPr lang="en-US" altLang="zh-TW" sz="4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12:00</a:t>
            </a:r>
            <a:r>
              <a:rPr lang="zh-TW" altLang="en-US" sz="4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</a:t>
            </a:r>
            <a:r>
              <a:rPr lang="zh-TW" altLang="en-US" sz="4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6" name="箭號: 向右 5"/>
          <p:cNvSpPr/>
          <p:nvPr/>
        </p:nvSpPr>
        <p:spPr>
          <a:xfrm>
            <a:off x="6897950" y="2787589"/>
            <a:ext cx="976543" cy="408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016535" y="2530110"/>
            <a:ext cx="3320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morning</a:t>
            </a:r>
            <a:endParaRPr lang="zh-TW" altLang="en-US" sz="54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箭號: 向右 8"/>
          <p:cNvSpPr/>
          <p:nvPr/>
        </p:nvSpPr>
        <p:spPr>
          <a:xfrm>
            <a:off x="6935825" y="4316028"/>
            <a:ext cx="976543" cy="408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8016535" y="4083316"/>
            <a:ext cx="41754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afternoon</a:t>
            </a:r>
          </a:p>
          <a:p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evening</a:t>
            </a:r>
          </a:p>
          <a:p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night</a:t>
            </a:r>
            <a:endParaRPr lang="zh-TW" altLang="en-US" sz="54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3011214" y="181002"/>
            <a:ext cx="7232974" cy="1575696"/>
            <a:chOff x="3878317" y="252248"/>
            <a:chExt cx="7232974" cy="1575696"/>
          </a:xfrm>
        </p:grpSpPr>
        <p:sp>
          <p:nvSpPr>
            <p:cNvPr id="2" name="文字方塊 1"/>
            <p:cNvSpPr txBox="1"/>
            <p:nvPr/>
          </p:nvSpPr>
          <p:spPr>
            <a:xfrm>
              <a:off x="3878317" y="252248"/>
              <a:ext cx="72329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 smtClean="0">
                  <a:solidFill>
                    <a:srgbClr val="7030A0"/>
                  </a:solidFill>
                  <a:latin typeface="Arial Rounded MT Bold" panose="020F0704030504030204" pitchFamily="34" charset="0"/>
                </a:rPr>
                <a:t>AM= am =A.M.=a.m.</a:t>
              </a:r>
              <a:endParaRPr lang="zh-TW" altLang="en-US" sz="4800" dirty="0">
                <a:solidFill>
                  <a:srgbClr val="7030A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878317" y="996947"/>
              <a:ext cx="72329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>
                  <a:solidFill>
                    <a:srgbClr val="7030A0"/>
                  </a:solidFill>
                  <a:latin typeface="Arial Rounded MT Bold" panose="020F0704030504030204" pitchFamily="34" charset="0"/>
                </a:rPr>
                <a:t>P</a:t>
              </a:r>
              <a:r>
                <a:rPr lang="en-US" altLang="zh-TW" sz="4800" dirty="0" smtClean="0">
                  <a:solidFill>
                    <a:srgbClr val="7030A0"/>
                  </a:solidFill>
                  <a:latin typeface="Arial Rounded MT Bold" panose="020F0704030504030204" pitchFamily="34" charset="0"/>
                </a:rPr>
                <a:t>M= pm =P.M.=p.m.</a:t>
              </a:r>
              <a:endParaRPr lang="zh-TW" altLang="en-US" sz="4800" dirty="0">
                <a:solidFill>
                  <a:srgbClr val="7030A0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98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220717" y="1824917"/>
            <a:ext cx="12192000" cy="4670476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早上</a:t>
            </a:r>
            <a:r>
              <a:rPr lang="en-US" altLang="zh-TW" sz="6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6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en-US" altLang="zh-TW" sz="6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 </a:t>
            </a:r>
            <a:r>
              <a:rPr lang="en-US" altLang="zh-TW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05:00 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</a:t>
            </a:r>
          </a:p>
          <a:p>
            <a:pPr lvl="0">
              <a:buClr>
                <a:srgbClr val="E48312"/>
              </a:buClr>
            </a:pPr>
            <a:r>
              <a:rPr lang="zh-TW" altLang="en-US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下午３</a:t>
            </a:r>
            <a:r>
              <a:rPr lang="zh-TW" altLang="en-US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en-US" altLang="zh-TW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03:00 </a:t>
            </a:r>
            <a:r>
              <a:rPr lang="en-US" altLang="zh-TW" sz="6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pm</a:t>
            </a:r>
          </a:p>
          <a:p>
            <a:pPr lvl="0">
              <a:buClr>
                <a:srgbClr val="E48312"/>
              </a:buClr>
            </a:pPr>
            <a:r>
              <a:rPr lang="zh-TW" altLang="en-US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中午</a:t>
            </a:r>
            <a:r>
              <a:rPr lang="en-US" altLang="zh-TW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en-US" altLang="zh-TW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6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12:00 </a:t>
            </a:r>
            <a:r>
              <a:rPr lang="en-US" altLang="zh-TW" sz="6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pm </a:t>
            </a:r>
            <a:r>
              <a:rPr lang="en-US" altLang="zh-TW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(midday/noon)</a:t>
            </a:r>
          </a:p>
          <a:p>
            <a:pPr lvl="0">
              <a:buClr>
                <a:srgbClr val="E48312"/>
              </a:buClr>
            </a:pPr>
            <a:r>
              <a:rPr lang="zh-TW" altLang="en-US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半夜</a:t>
            </a:r>
            <a:r>
              <a:rPr lang="en-US" altLang="zh-TW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en-US" altLang="zh-TW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12:00 </a:t>
            </a:r>
            <a:r>
              <a:rPr lang="en-US" altLang="zh-TW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 </a:t>
            </a:r>
            <a:r>
              <a:rPr lang="en-US" altLang="zh-TW" sz="6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midnight)</a:t>
            </a:r>
            <a:endParaRPr lang="zh-TW" altLang="en-US" sz="4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2" name="Picture 4" descr="「am pm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272" y="354724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「am pm worksheets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47593"/>
          <a:stretch/>
        </p:blipFill>
        <p:spPr bwMode="auto">
          <a:xfrm>
            <a:off x="0" y="0"/>
            <a:ext cx="12292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>
          <a:xfrm>
            <a:off x="2758966" y="977462"/>
            <a:ext cx="1245475" cy="10089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879835" y="3195145"/>
            <a:ext cx="1245475" cy="10089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758966" y="5402317"/>
            <a:ext cx="1245475" cy="10089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0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「am pm worksheets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3" b="3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914401" y="961696"/>
            <a:ext cx="1245475" cy="10089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758966" y="3429000"/>
            <a:ext cx="1245475" cy="10089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914400" y="5849007"/>
            <a:ext cx="1245475" cy="10089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62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7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5" y="2194033"/>
            <a:ext cx="4171293" cy="417129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995989" y="2959750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thirty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defRPr/>
            </a:pPr>
            <a:r>
              <a:rPr lang="en-US" altLang="zh-TW" sz="6600" kern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Homework this week</a:t>
            </a:r>
            <a:endParaRPr lang="zh-TW" altLang="en-US" sz="6600" kern="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80007" y="1543138"/>
            <a:ext cx="11966590" cy="50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/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5400" b="1" dirty="0" err="1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CD1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33-38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/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latin typeface="Comic Sans MS" panose="030F0702030302020204" pitchFamily="66" charset="0"/>
                <a:ea typeface="微軟正黑體" panose="020B0604030504040204" pitchFamily="34" charset="-120"/>
              </a:rPr>
              <a:t>CD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時跟著大聲唸。完成</a:t>
            </a:r>
            <a:r>
              <a:rPr lang="en-US" altLang="zh-TW" sz="5400" b="1" dirty="0">
                <a:latin typeface="Comic Sans MS" panose="030F0702030302020204" pitchFamily="66" charset="0"/>
                <a:ea typeface="微軟正黑體" panose="020B0604030504040204" pitchFamily="34" charset="-120"/>
              </a:rPr>
              <a:t>3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  <a:endParaRPr lang="zh-TW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/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請家長在課本</a:t>
            </a:r>
            <a:r>
              <a:rPr lang="en-US" altLang="zh-TW" sz="54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P22</a:t>
            </a:r>
            <a:r>
              <a:rPr lang="zh-TW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簽名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，可換印章。</a:t>
            </a:r>
            <a:endParaRPr lang="zh-TW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/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</a:t>
            </a:r>
            <a:r>
              <a:rPr lang="en-US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數字單字</a:t>
            </a:r>
            <a:r>
              <a:rPr lang="en-US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(15/20/25/30/35/40/45/50/55)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endParaRPr lang="en-US" altLang="zh-TW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/>
            <a:r>
              <a:rPr lang="zh-TW" altLang="en-US" sz="5400" b="1" kern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下週上課進行隨堂測驗</a:t>
            </a:r>
            <a:endParaRPr lang="zh-TW" altLang="en-US" sz="5400" kern="0" dirty="0">
              <a:solidFill>
                <a:srgbClr val="FF000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「吶喊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13" y="4288221"/>
            <a:ext cx="1843087" cy="256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studen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75"/>
            <a:ext cx="5094343" cy="68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4461642" y="157655"/>
            <a:ext cx="8245366" cy="5691352"/>
          </a:xfrm>
          <a:prstGeom prst="cloudCallout">
            <a:avLst>
              <a:gd name="adj1" fmla="val -65943"/>
              <a:gd name="adj2" fmla="val -3650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Hi! I’m Michael. I’m a nine-years-old student. </a:t>
            </a:r>
          </a:p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see my daily routine.</a:t>
            </a:r>
            <a:endParaRPr lang="zh-TW" altLang="en-US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53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146" y="126805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It’s seven o’clock. </a:t>
            </a:r>
            <a:endParaRPr lang="zh-TW" altLang="en-US" sz="7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891408" y="2427395"/>
            <a:ext cx="10058400" cy="4012133"/>
            <a:chOff x="3891408" y="2427395"/>
            <a:chExt cx="10058400" cy="401213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8513" y="2427395"/>
              <a:ext cx="6343650" cy="3162300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3891408" y="4988771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breakfast.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353" y="1691425"/>
            <a:ext cx="3730752" cy="3730752"/>
          </a:xfrm>
        </p:spPr>
      </p:pic>
      <p:sp>
        <p:nvSpPr>
          <p:cNvPr id="14" name="文字方塊 13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7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146" y="126805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It’s seven </a:t>
            </a:r>
            <a:r>
              <a:rPr lang="en-US" altLang="zh-TW" sz="72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thirty. </a:t>
            </a:r>
            <a:endParaRPr lang="zh-TW" altLang="en-US" sz="7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395905" y="4931839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Time for </a:t>
            </a:r>
            <a:r>
              <a:rPr lang="en-US" altLang="zh-TW" sz="7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teeth.</a:t>
            </a:r>
            <a:endParaRPr lang="zh-TW" altLang="en-US" sz="72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395703" y="28112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45" y="2127801"/>
            <a:ext cx="4572493" cy="2804038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0" y="1877794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21664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seven fifty.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19" y="1802166"/>
            <a:ext cx="4018625" cy="4018625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56000" y="562693"/>
            <a:ext cx="10058400" cy="6208080"/>
            <a:chOff x="4056000" y="562693"/>
            <a:chExt cx="10058400" cy="620808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b="13398"/>
            <a:stretch/>
          </p:blipFill>
          <p:spPr>
            <a:xfrm>
              <a:off x="6868896" y="562693"/>
              <a:ext cx="4023182" cy="525809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school.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698616" y="355616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ten </a:t>
            </a:r>
            <a:r>
              <a:rPr lang="en-US" altLang="zh-TW" sz="720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ten</a:t>
            </a: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77" y="2050741"/>
            <a:ext cx="3929109" cy="392910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846320" y="539496"/>
            <a:ext cx="9323150" cy="6225246"/>
            <a:chOff x="4056000" y="242564"/>
            <a:chExt cx="10058400" cy="65282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42564"/>
              <a:ext cx="6096000" cy="546735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recess.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5309823" y="25591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4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twelve o’clock.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23" y="1890942"/>
            <a:ext cx="3946864" cy="3946864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056000" y="2029522"/>
            <a:ext cx="10058400" cy="4741251"/>
            <a:chOff x="4056000" y="2029522"/>
            <a:chExt cx="10058400" cy="474125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029522"/>
              <a:ext cx="6197527" cy="3625554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lunch.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three </a:t>
            </a:r>
            <a:r>
              <a:rPr lang="en-US" altLang="zh-TW" sz="72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oh </a:t>
            </a: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650360" y="1966311"/>
            <a:ext cx="10058400" cy="4460831"/>
            <a:chOff x="4650360" y="1966311"/>
            <a:chExt cx="10058400" cy="446083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7098" y="1966311"/>
              <a:ext cx="5772150" cy="342900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snack.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" y="1725519"/>
            <a:ext cx="3910584" cy="391058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907962" y="278969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9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five twenty.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39" y="1890943"/>
            <a:ext cx="4176943" cy="4176943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69080" y="1577562"/>
            <a:ext cx="8253096" cy="5101262"/>
            <a:chOff x="3543936" y="592576"/>
            <a:chExt cx="10058400" cy="598087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r="7822"/>
            <a:stretch/>
          </p:blipFill>
          <p:spPr>
            <a:xfrm>
              <a:off x="6614118" y="592576"/>
              <a:ext cx="4642413" cy="4967597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3543936" y="512268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homework.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002336" y="131012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six thirty-five.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90" y="2041864"/>
            <a:ext cx="4000130" cy="400013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650360" y="1834334"/>
            <a:ext cx="10058400" cy="4592808"/>
            <a:chOff x="4650360" y="1834334"/>
            <a:chExt cx="10058400" cy="459280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7721" y="1834334"/>
              <a:ext cx="6630703" cy="3519055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dinner.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7907962" y="25939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9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3" y="1813608"/>
            <a:ext cx="5514318" cy="519921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737131" y="2696225"/>
            <a:ext cx="51553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</a:t>
            </a:r>
            <a:r>
              <a:rPr lang="en-US" altLang="zh-TW" sz="15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or</a:t>
            </a:r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ty</a:t>
            </a:r>
            <a:endParaRPr lang="zh-TW" altLang="en-US" sz="15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6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eight forty-five.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2130641"/>
            <a:ext cx="3839592" cy="3839592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265346" y="1756299"/>
            <a:ext cx="10058400" cy="4597691"/>
            <a:chOff x="5265346" y="1756299"/>
            <a:chExt cx="10058400" cy="4597691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7505" y="1756299"/>
              <a:ext cx="4974779" cy="380606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5265346" y="4903233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TV.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</a:t>
            </a:r>
            <a:r>
              <a:rPr lang="en-US" altLang="zh-TW" sz="72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nine twenty-five.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101254" y="28479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12" name="Picture 4" descr="「take a shower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31" y="1809495"/>
            <a:ext cx="3818793" cy="38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標題 1"/>
          <p:cNvSpPr txBox="1">
            <a:spLocks/>
          </p:cNvSpPr>
          <p:nvPr/>
        </p:nvSpPr>
        <p:spPr>
          <a:xfrm>
            <a:off x="4726250" y="5134844"/>
            <a:ext cx="7135179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Time for </a:t>
            </a:r>
            <a:r>
              <a:rPr lang="en-US" altLang="zh-TW" sz="7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shower.</a:t>
            </a:r>
            <a:endParaRPr lang="zh-TW" altLang="en-US" sz="72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2" y="1923393"/>
            <a:ext cx="4083269" cy="40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6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</a:t>
            </a:r>
            <a:r>
              <a:rPr lang="en-US" altLang="zh-TW" sz="72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ten fifteen.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878316" y="131012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625564" y="4992954"/>
            <a:ext cx="8566436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Time for </a:t>
            </a:r>
            <a:r>
              <a:rPr lang="en-US" altLang="zh-TW" sz="7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video game.</a:t>
            </a:r>
            <a:endParaRPr lang="zh-TW" altLang="en-US" sz="72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3" y="2083443"/>
            <a:ext cx="3205431" cy="34125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8" y="1963512"/>
            <a:ext cx="4729654" cy="3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ten fifty-five.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9" y="1882065"/>
            <a:ext cx="4079289" cy="407928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81390" y="283264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429938" y="1651817"/>
            <a:ext cx="10058400" cy="4875909"/>
            <a:chOff x="5429938" y="1651817"/>
            <a:chExt cx="10058400" cy="48759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5834" y="1651817"/>
              <a:ext cx="5048290" cy="3936675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5429938" y="507696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bed.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90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146" y="126805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It’s seven o’clock. </a:t>
            </a:r>
            <a:endParaRPr lang="zh-TW" altLang="en-US" sz="7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891408" y="2427395"/>
            <a:ext cx="10058400" cy="4012133"/>
            <a:chOff x="3891408" y="2427395"/>
            <a:chExt cx="10058400" cy="401213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8513" y="2427395"/>
              <a:ext cx="6343650" cy="3162300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3891408" y="4988771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breakfast.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353" y="1691425"/>
            <a:ext cx="3730752" cy="3730752"/>
          </a:xfrm>
        </p:spPr>
      </p:pic>
      <p:sp>
        <p:nvSpPr>
          <p:cNvPr id="14" name="文字方塊 13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4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146" y="126805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It’s seven </a:t>
            </a:r>
            <a:r>
              <a:rPr lang="en-US" altLang="zh-TW" sz="72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thirty. </a:t>
            </a:r>
            <a:endParaRPr lang="zh-TW" altLang="en-US" sz="7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395905" y="4931839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Time for </a:t>
            </a:r>
            <a:r>
              <a:rPr lang="en-US" altLang="zh-TW" sz="7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teeth.</a:t>
            </a:r>
            <a:endParaRPr lang="zh-TW" altLang="en-US" sz="72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395703" y="28112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45" y="2127801"/>
            <a:ext cx="4572493" cy="2804038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0" y="1877794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4073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seven fifty.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19" y="1802166"/>
            <a:ext cx="4018625" cy="4018625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56000" y="562693"/>
            <a:ext cx="10058400" cy="6208080"/>
            <a:chOff x="4056000" y="562693"/>
            <a:chExt cx="10058400" cy="620808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b="13398"/>
            <a:stretch/>
          </p:blipFill>
          <p:spPr>
            <a:xfrm>
              <a:off x="6868896" y="562693"/>
              <a:ext cx="4023182" cy="525809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school.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698616" y="355616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ten </a:t>
            </a:r>
            <a:r>
              <a:rPr lang="en-US" altLang="zh-TW" sz="720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ten</a:t>
            </a: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77" y="2050741"/>
            <a:ext cx="3929109" cy="392910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846320" y="539496"/>
            <a:ext cx="9323150" cy="6225246"/>
            <a:chOff x="4056000" y="242564"/>
            <a:chExt cx="10058400" cy="65282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42564"/>
              <a:ext cx="6096000" cy="546735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recess.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5309823" y="25591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twelve o’clock.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23" y="1890942"/>
            <a:ext cx="3946864" cy="3946864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056000" y="2029522"/>
            <a:ext cx="10058400" cy="4741251"/>
            <a:chOff x="4056000" y="2029522"/>
            <a:chExt cx="10058400" cy="474125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029522"/>
              <a:ext cx="6197527" cy="3625554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lunch.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4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three </a:t>
            </a:r>
            <a:r>
              <a:rPr lang="en-US" altLang="zh-TW" sz="72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oh </a:t>
            </a: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650360" y="1966311"/>
            <a:ext cx="10058400" cy="4460831"/>
            <a:chOff x="4650360" y="1966311"/>
            <a:chExt cx="10058400" cy="446083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7098" y="1966311"/>
              <a:ext cx="5772150" cy="342900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snack.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" y="1725519"/>
            <a:ext cx="3910584" cy="391058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907962" y="278969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2698"/>
            <a:ext cx="6097769" cy="385315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097769" y="2910401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forty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817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five twenty.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39" y="1890943"/>
            <a:ext cx="4176943" cy="4176943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69080" y="1577562"/>
            <a:ext cx="8253096" cy="5101262"/>
            <a:chOff x="3543936" y="592576"/>
            <a:chExt cx="10058400" cy="598087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r="7822"/>
            <a:stretch/>
          </p:blipFill>
          <p:spPr>
            <a:xfrm>
              <a:off x="6614118" y="592576"/>
              <a:ext cx="4642413" cy="4967597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3543936" y="512268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homework.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002336" y="131012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2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six thirty-five.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90" y="2041864"/>
            <a:ext cx="4000130" cy="400013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650360" y="1834334"/>
            <a:ext cx="10058400" cy="4592808"/>
            <a:chOff x="4650360" y="1834334"/>
            <a:chExt cx="10058400" cy="459280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7721" y="1834334"/>
              <a:ext cx="6630703" cy="3519055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dinner.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7907962" y="25939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eight forty-five.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2130641"/>
            <a:ext cx="3839592" cy="3839592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265346" y="1756299"/>
            <a:ext cx="10058400" cy="4597691"/>
            <a:chOff x="5265346" y="1756299"/>
            <a:chExt cx="10058400" cy="4597691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7505" y="1756299"/>
              <a:ext cx="4974779" cy="380606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5265346" y="4903233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TV.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1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</a:t>
            </a:r>
            <a:r>
              <a:rPr lang="en-US" altLang="zh-TW" sz="72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nine twenty-five.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101254" y="28479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12" name="Picture 4" descr="「take a shower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31" y="1809495"/>
            <a:ext cx="3818793" cy="38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標題 1"/>
          <p:cNvSpPr txBox="1">
            <a:spLocks/>
          </p:cNvSpPr>
          <p:nvPr/>
        </p:nvSpPr>
        <p:spPr>
          <a:xfrm>
            <a:off x="4726250" y="5134844"/>
            <a:ext cx="7135179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Time for </a:t>
            </a:r>
            <a:r>
              <a:rPr lang="en-US" altLang="zh-TW" sz="7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shower.</a:t>
            </a:r>
            <a:endParaRPr lang="zh-TW" altLang="en-US" sz="72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2" y="1923393"/>
            <a:ext cx="4083269" cy="40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</a:t>
            </a:r>
            <a:r>
              <a:rPr lang="en-US" altLang="zh-TW" sz="72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ten fifteen.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878316" y="131012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625564" y="4992954"/>
            <a:ext cx="8566436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Time for </a:t>
            </a:r>
            <a:r>
              <a:rPr lang="en-US" altLang="zh-TW" sz="7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video game.</a:t>
            </a:r>
            <a:endParaRPr lang="zh-TW" altLang="en-US" sz="72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3" y="2083443"/>
            <a:ext cx="3205431" cy="34125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8" y="1963512"/>
            <a:ext cx="4729654" cy="3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ten fifty-five.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9" y="1882065"/>
            <a:ext cx="4079289" cy="407928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81390" y="283264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429938" y="1651817"/>
            <a:ext cx="10058400" cy="4875909"/>
            <a:chOff x="5429938" y="1651817"/>
            <a:chExt cx="10058400" cy="48759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5834" y="1651817"/>
              <a:ext cx="5048290" cy="3936675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5429938" y="507696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bed.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4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6" y="1946384"/>
            <a:ext cx="4762500" cy="47625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847" y="1946384"/>
            <a:ext cx="6350000" cy="47625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85036" y="485368"/>
            <a:ext cx="9855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dirty="0">
                <a:latin typeface="Arial Rounded MT Bold" panose="020F0704030504030204" pitchFamily="34" charset="0"/>
              </a:rPr>
              <a:t>seven hands and eight </a:t>
            </a:r>
            <a:r>
              <a:rPr lang="en-US" altLang="zh-TW" sz="5400" dirty="0" smtClean="0">
                <a:latin typeface="Arial Rounded MT Bold" panose="020F0704030504030204" pitchFamily="34" charset="0"/>
              </a:rPr>
              <a:t>feet</a:t>
            </a:r>
            <a:endParaRPr lang="zh-TW" altLang="en-US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464" y="0"/>
            <a:ext cx="4678682" cy="3485983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t="4448" b="1405"/>
          <a:stretch/>
        </p:blipFill>
        <p:spPr>
          <a:xfrm>
            <a:off x="6472642" y="112467"/>
            <a:ext cx="4700793" cy="33735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974" y="3485983"/>
            <a:ext cx="4607661" cy="337251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t="1818" b="1394"/>
          <a:stretch/>
        </p:blipFill>
        <p:spPr>
          <a:xfrm>
            <a:off x="6578805" y="3388303"/>
            <a:ext cx="4728616" cy="34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8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6028" y="204951"/>
            <a:ext cx="4934606" cy="239635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Find numbers. </a:t>
            </a:r>
          </a:p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zh-TW" altLang="en-US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找數字卡</a:t>
            </a:r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zh-TW" altLang="en-US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028" y="3042743"/>
            <a:ext cx="5108028" cy="320039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Write down</a:t>
            </a:r>
            <a:r>
              <a:rPr lang="zh-TW" alt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 time.</a:t>
            </a:r>
          </a:p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zh-TW" altLang="en-US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寫英文時間</a:t>
            </a:r>
            <a:endParaRPr lang="en-US" altLang="zh-TW" sz="5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+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</a:t>
            </a:r>
            <a:r>
              <a:rPr lang="zh-TW" alt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或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pm</a:t>
            </a:r>
            <a:r>
              <a:rPr lang="en-US" altLang="zh-TW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zh-TW" altLang="en-US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48249" y="268011"/>
            <a:ext cx="4934606" cy="239635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Draw</a:t>
            </a:r>
            <a:r>
              <a:rPr lang="zh-TW" altLang="en-US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 picture. </a:t>
            </a:r>
          </a:p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zh-TW" alt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畫</a:t>
            </a:r>
            <a:r>
              <a:rPr lang="zh-TW" altLang="en-US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動作</a:t>
            </a:r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zh-TW" altLang="en-US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48249" y="3231929"/>
            <a:ext cx="4934606" cy="239635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Show answers together. </a:t>
            </a:r>
          </a:p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zh-TW" altLang="en-US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一起秀答案</a:t>
            </a:r>
            <a:r>
              <a:rPr lang="en-US" altLang="zh-TW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zh-TW" altLang="en-US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4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7" y="2412698"/>
            <a:ext cx="4924425" cy="327118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612687" y="2554336"/>
            <a:ext cx="51553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</a:t>
            </a:r>
            <a:r>
              <a:rPr lang="en-US" altLang="zh-TW" sz="15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if</a:t>
            </a:r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ty</a:t>
            </a:r>
            <a:endParaRPr lang="zh-TW" altLang="en-US" sz="15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189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0.xml><?xml version="1.0" encoding="utf-8"?>
<a:theme xmlns:a="http://schemas.openxmlformats.org/drawingml/2006/main" name="3_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1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1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2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8.xml><?xml version="1.0" encoding="utf-8"?>
<a:theme xmlns:a="http://schemas.openxmlformats.org/drawingml/2006/main" name="1_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9.xml><?xml version="1.0" encoding="utf-8"?>
<a:theme xmlns:a="http://schemas.openxmlformats.org/drawingml/2006/main" name="2_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3302</TotalTime>
  <Words>993</Words>
  <Application>Microsoft Office PowerPoint</Application>
  <PresentationFormat>寬螢幕</PresentationFormat>
  <Paragraphs>309</Paragraphs>
  <Slides>88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11</vt:i4>
      </vt:variant>
      <vt:variant>
        <vt:lpstr>投影片標題</vt:lpstr>
      </vt:variant>
      <vt:variant>
        <vt:i4>88</vt:i4>
      </vt:variant>
    </vt:vector>
  </HeadingPairs>
  <TitlesOfParts>
    <vt:vector size="115" baseType="lpstr">
      <vt:lpstr>宋体</vt:lpstr>
      <vt:lpstr>微軟正黑體</vt:lpstr>
      <vt:lpstr>新細明體</vt:lpstr>
      <vt:lpstr>標楷體</vt:lpstr>
      <vt:lpstr>Arial</vt:lpstr>
      <vt:lpstr>Arial Black</vt:lpstr>
      <vt:lpstr>Arial Rounded MT Bold</vt:lpstr>
      <vt:lpstr>Calibri</vt:lpstr>
      <vt:lpstr>Calibri Light</vt:lpstr>
      <vt:lpstr>Century Gothic</vt:lpstr>
      <vt:lpstr>Comic Sans MS</vt:lpstr>
      <vt:lpstr>Rockwell</vt:lpstr>
      <vt:lpstr>Rockwell Condensed</vt:lpstr>
      <vt:lpstr>Trebuchet MS</vt:lpstr>
      <vt:lpstr>Wingdings</vt:lpstr>
      <vt:lpstr>Wingdings 3</vt:lpstr>
      <vt:lpstr>回顧</vt:lpstr>
      <vt:lpstr>木刻字型</vt:lpstr>
      <vt:lpstr>絲縷</vt:lpstr>
      <vt:lpstr>1_木刻字型</vt:lpstr>
      <vt:lpstr>2_木刻字型</vt:lpstr>
      <vt:lpstr>Tema do Office</vt:lpstr>
      <vt:lpstr>多面向</vt:lpstr>
      <vt:lpstr>1_回顧</vt:lpstr>
      <vt:lpstr>2_回顧</vt:lpstr>
      <vt:lpstr>3_回顧</vt:lpstr>
      <vt:lpstr>Day_Dreaming_SHIP_TP102737818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It’s seven o’clock. </vt:lpstr>
      <vt:lpstr>It’s seven thirty.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It’s seven o’clock. </vt:lpstr>
      <vt:lpstr>It’s seven thirty.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User</cp:lastModifiedBy>
  <cp:revision>99</cp:revision>
  <cp:lastPrinted>2017-03-09T00:00:58Z</cp:lastPrinted>
  <dcterms:created xsi:type="dcterms:W3CDTF">2017-03-08T00:03:21Z</dcterms:created>
  <dcterms:modified xsi:type="dcterms:W3CDTF">2020-03-26T00:08:40Z</dcterms:modified>
</cp:coreProperties>
</file>